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5"/>
  </p:notesMasterIdLst>
  <p:sldIdLst>
    <p:sldId id="384" r:id="rId3"/>
    <p:sldId id="386" r:id="rId4"/>
    <p:sldId id="367" r:id="rId5"/>
    <p:sldId id="333" r:id="rId6"/>
    <p:sldId id="396" r:id="rId7"/>
    <p:sldId id="392" r:id="rId8"/>
    <p:sldId id="335" r:id="rId9"/>
    <p:sldId id="336" r:id="rId10"/>
    <p:sldId id="337" r:id="rId11"/>
    <p:sldId id="338" r:id="rId12"/>
    <p:sldId id="339" r:id="rId13"/>
    <p:sldId id="340" r:id="rId14"/>
    <p:sldId id="341" r:id="rId15"/>
    <p:sldId id="343" r:id="rId16"/>
    <p:sldId id="344" r:id="rId17"/>
    <p:sldId id="345" r:id="rId18"/>
    <p:sldId id="346" r:id="rId19"/>
    <p:sldId id="380" r:id="rId20"/>
    <p:sldId id="349" r:id="rId21"/>
    <p:sldId id="378" r:id="rId22"/>
    <p:sldId id="375" r:id="rId23"/>
    <p:sldId id="350" r:id="rId24"/>
    <p:sldId id="351" r:id="rId25"/>
    <p:sldId id="376" r:id="rId26"/>
    <p:sldId id="377" r:id="rId27"/>
    <p:sldId id="405" r:id="rId28"/>
    <p:sldId id="394" r:id="rId29"/>
    <p:sldId id="383" r:id="rId30"/>
    <p:sldId id="356" r:id="rId31"/>
    <p:sldId id="353" r:id="rId32"/>
    <p:sldId id="357" r:id="rId33"/>
    <p:sldId id="358" r:id="rId34"/>
    <p:sldId id="359" r:id="rId35"/>
    <p:sldId id="360" r:id="rId36"/>
    <p:sldId id="362" r:id="rId37"/>
    <p:sldId id="363" r:id="rId38"/>
    <p:sldId id="361" r:id="rId39"/>
    <p:sldId id="364" r:id="rId40"/>
    <p:sldId id="365" r:id="rId41"/>
    <p:sldId id="404" r:id="rId42"/>
    <p:sldId id="314" r:id="rId43"/>
    <p:sldId id="369" r:id="rId44"/>
    <p:sldId id="371" r:id="rId45"/>
    <p:sldId id="267" r:id="rId46"/>
    <p:sldId id="317" r:id="rId47"/>
    <p:sldId id="318" r:id="rId48"/>
    <p:sldId id="381" r:id="rId49"/>
    <p:sldId id="269" r:id="rId50"/>
    <p:sldId id="321" r:id="rId51"/>
    <p:sldId id="401" r:id="rId52"/>
    <p:sldId id="400" r:id="rId53"/>
    <p:sldId id="397" r:id="rId54"/>
    <p:sldId id="326" r:id="rId55"/>
    <p:sldId id="327" r:id="rId56"/>
    <p:sldId id="271" r:id="rId57"/>
    <p:sldId id="393" r:id="rId58"/>
    <p:sldId id="402" r:id="rId59"/>
    <p:sldId id="395" r:id="rId60"/>
    <p:sldId id="305" r:id="rId61"/>
    <p:sldId id="403" r:id="rId62"/>
    <p:sldId id="331" r:id="rId63"/>
    <p:sldId id="332" r:id="rId6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67442" autoAdjust="0"/>
  </p:normalViewPr>
  <p:slideViewPr>
    <p:cSldViewPr snapToGrid="0">
      <p:cViewPr varScale="1">
        <p:scale>
          <a:sx n="98" d="100"/>
          <a:sy n="98" d="100"/>
        </p:scale>
        <p:origin x="78" y="282"/>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要正确理解流体和固体的区别，首先要理解什么是流动，流动是指不断变形的运动，变形则指物体的形状发生了变化。</a:t>
            </a:r>
            <a:endParaRPr kumimoji="1" lang="en-US" altLang="zh-CN" dirty="0"/>
          </a:p>
          <a:p>
            <a:r>
              <a:rPr kumimoji="1" lang="zh-CN" altLang="en-US" dirty="0"/>
              <a:t>判断一种物质是不是流体，不是从它的成分判断的，而是根据它受力时的运动状态。</a:t>
            </a:r>
            <a:endParaRPr kumimoji="1" lang="en-US" altLang="zh-CN" dirty="0"/>
          </a:p>
          <a:p>
            <a:r>
              <a:rPr kumimoji="1" lang="zh-CN" altLang="en-US" dirty="0"/>
              <a:t>流体的内部只要存在剪切力，就不可能处于静止状态，而是会不断地发生角变形运动，也就是流动。</a:t>
            </a:r>
            <a:endParaRPr kumimoji="1" lang="en-US" altLang="zh-CN" dirty="0"/>
          </a:p>
          <a:p>
            <a:r>
              <a:rPr kumimoji="1" lang="zh-CN" altLang="en-US" dirty="0"/>
              <a:t>所以，我们可以给流体下一个严格的定义：在任意小的剪切力作用下，都会发生连续不断的角变形的物质。</a:t>
            </a:r>
            <a:endParaRPr kumimoji="1" lang="en-US" altLang="zh-CN" dirty="0"/>
          </a:p>
          <a:p>
            <a:endParaRPr kumimoji="1" lang="en-US" altLang="zh-CN" dirty="0"/>
          </a:p>
          <a:p>
            <a:r>
              <a:rPr lang="zh-CN" altLang="en-US" sz="1200" b="0" i="0" kern="1200" dirty="0">
                <a:solidFill>
                  <a:schemeClr val="tx1"/>
                </a:solidFill>
                <a:effectLst/>
                <a:latin typeface="+mn-lt"/>
                <a:ea typeface="+mn-ea"/>
                <a:cs typeface="+mn-cs"/>
              </a:rPr>
              <a:t>流体通常泛指气体和液体。不同于固体，流体在施加剪切力的时候，会发生形变。且流体没有固定的形态。流体在快速变形的时候，也会存在一种抵抗的力，这种抵抗的力一旦流动停止，也即消失。流体这种抗拒本身发生变形的力称之为粘性力。</a:t>
            </a:r>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14:m>
                  <m:oMath xmlns:m="http://schemas.openxmlformats.org/officeDocument/2006/math">
                    <m:f>
                      <m:fPr>
                        <m:ctrlPr>
                          <a:rPr lang="en-US" altLang="zh-CN" i="1" smtClean="0">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oMath>
                </a14:m>
                <a:r>
                  <a:rPr lang="zh-CN" altLang="en-US" dirty="0"/>
                  <a:t>是给定的流体微团在空间运动时，其携带的物理量</a:t>
                </a:r>
                <a:r>
                  <a:rPr lang="en-US" altLang="zh-CN" dirty="0"/>
                  <a:t>Q</a:t>
                </a:r>
                <a:r>
                  <a:rPr lang="zh-CN" altLang="en-US" dirty="0"/>
                  <a:t>的时间变化率，它和</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oMath>
                </a14:m>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en-US" altLang="zh-CN" dirty="0"/>
              </a:p>
              <a:p>
                <a:r>
                  <a:rPr lang="zh-CN" altLang="en-US" dirty="0"/>
                  <a:t>假设你在爬山，考虑你所感受到的气温，从时间方面来考虑，中午的温度比早上高；从空间方面来考虑，山脚的气温比山顶的气温高。当从拉格朗日视角来看时，你从一处爬到另一处，温度变化不仅由于你的位置的移动，也取决于时间的变化；而从欧拉视角来看，空间中的每一个点都是固定的，所以位置不会发生改变，但是时间会变化。这就是物质导数的物理意义。</a:t>
                </a:r>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乍一看，这两条方程可能看起来很复杂！ </a:t>
            </a:r>
            <a:endParaRPr lang="en-US" altLang="zh-CN" dirty="0"/>
          </a:p>
          <a:p>
            <a:r>
              <a:rPr lang="zh-CN" altLang="en-US" dirty="0"/>
              <a:t>接下来，我们将把它们分解成易于理解的部分。</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oMath>
                </a14:m>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m:rPr>
                        <m:sty m:val="p"/>
                      </m:rPr>
                      <a:rPr lang="en-US" altLang="zh-CN" i="1">
                        <a:latin typeface="Cambria Math" panose="02040503050406030204" pitchFamily="18" charset="0"/>
                        <a:ea typeface="Cambria Math" panose="02040503050406030204" pitchFamily="18" charset="0"/>
                      </a:rPr>
                      <m:t>V</m:t>
                    </m:r>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endParaRPr lang="en-US" altLang="zh-CN" dirty="0"/>
              </a:p>
              <a:p>
                <a:r>
                  <a:rPr lang="zh-CN" altLang="en-US" dirty="0"/>
                  <a:t>黏力：</a:t>
                </a:r>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来衡量黏力，为了计算黏力，我们需要对</a:t>
                </a:r>
                <a:endParaRPr lang="en-US" altLang="zh-CN" dirty="0"/>
              </a:p>
              <a:p>
                <a14:m>
                  <m:oMath xmlns:m="http://schemas.openxmlformats.org/officeDocument/2006/math">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在整个粒子的体积上进行积分，跟前面求压力类似，为了简化，我们直接乘上体积</a:t>
                </a:r>
                <a:r>
                  <a:rPr lang="en-US" altLang="zh-CN" dirty="0"/>
                  <a:t>V</a:t>
                </a:r>
                <a:r>
                  <a:rPr lang="zh-CN" altLang="en-US" dirty="0"/>
                  <a:t>，得到</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V</m:t>
                    </m:r>
                    <m:r>
                      <m:rPr>
                        <m:sty m:val="p"/>
                      </m:rPr>
                      <a:rPr lang="zh-CN" altLang="en-US" i="1" smtClean="0">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m:t>
                    </m:r>
                    <m:r>
                      <m:rPr>
                        <m:sty m:val="p"/>
                      </m:rPr>
                      <a:rPr lang="zh-CN" altLang="en-US" i="1" smtClean="0">
                        <a:latin typeface="Cambria Math" panose="02040503050406030204" pitchFamily="18" charset="0"/>
                        <a:ea typeface="Cambria Math" panose="02040503050406030204" pitchFamily="18" charset="0"/>
                      </a:rPr>
                      <m:t>∇</m:t>
                    </m:r>
                    <m:acc>
                      <m:accPr>
                        <m:chr m:val="⃗"/>
                        <m:ctrlPr>
                          <a:rPr lang="zh-CN" altLang="en-US"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𝑢</m:t>
                        </m:r>
                      </m:e>
                    </m:acc>
                  </m:oMath>
                </a14:m>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14:m>
                  <m:oMath xmlns:m="http://schemas.openxmlformats.org/officeDocument/2006/math">
                    <m:r>
                      <a:rPr lang="zh-CN" altLang="en-US" i="1" smtClean="0">
                        <a:latin typeface="Cambria Math" panose="02040503050406030204" pitchFamily="18" charset="0"/>
                        <a:ea typeface="Cambria Math" panose="02040503050406030204" pitchFamily="18" charset="0"/>
                      </a:rPr>
                      <m:t>𝜇</m:t>
                    </m:r>
                  </m:oMath>
                </a14:m>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基于粒子的模拟不需要对流项</a:t>
                </a:r>
                <a:endParaRPr lang="en-US" altLang="zh-CN" dirty="0"/>
              </a:p>
              <a:p>
                <a:br>
                  <a:rPr lang="zh-CN" altLang="en-US" sz="1200" b="0" i="0" kern="1200" dirty="0">
                    <a:solidFill>
                      <a:schemeClr val="tx1"/>
                    </a:solidFill>
                    <a:effectLst/>
                    <a:latin typeface="+mn-lt"/>
                    <a:ea typeface="+mn-ea"/>
                    <a:cs typeface="+mn-cs"/>
                  </a:rPr>
                </a:b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是流体关于速度场的物质导数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在基于粒子的流体模拟中，每个粒子的加速度就是关于速度的物质导数</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oMath>
                </a14:m>
                <a:r>
                  <a:rPr lang="zh-CN" altLang="en-US" sz="1200" b="0" i="0" kern="1200" dirty="0">
                    <a:solidFill>
                      <a:schemeClr val="tx1"/>
                    </a:solidFill>
                    <a:effectLst/>
                    <a:latin typeface="+mn-lt"/>
                    <a:ea typeface="+mn-ea"/>
                    <a:cs typeface="+mn-cs"/>
                  </a:rPr>
                  <a:t>，这是因为物质导数的定义就是从拉格朗日视角展开的。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拉格朗日视角下的物质导数可以转换成欧拉视角下的一个形式</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就是</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，这是因为欧拉视角下我们关注的是空间中的一个固定点，因而物质导数就变成了给定点上的速度随时间的变化率</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与在流体先前的速度场作用下的变化率</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之和。</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因此，在基于欧拉网格的流体模拟方法中，我们需要计算固定点上的加速度</a:t>
                </a:r>
                <a14:m>
                  <m:oMath xmlns:m="http://schemas.openxmlformats.org/officeDocument/2006/math">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smtClean="0">
                            <a:latin typeface="Cambria Math" panose="02040503050406030204" pitchFamily="18" charset="0"/>
                          </a:rPr>
                          <m:t>𝜕</m:t>
                        </m:r>
                        <m:r>
                          <a:rPr lang="en-US" altLang="zh-CN" i="1">
                            <a:latin typeface="Cambria Math" panose="02040503050406030204" pitchFamily="18" charset="0"/>
                          </a:rPr>
                          <m:t>𝑡</m:t>
                        </m:r>
                      </m:den>
                    </m:f>
                  </m:oMath>
                </a14:m>
                <a:r>
                  <a:rPr lang="zh-CN" altLang="en-US" sz="1200" b="0" i="0" kern="1200" dirty="0">
                    <a:solidFill>
                      <a:schemeClr val="tx1"/>
                    </a:solidFill>
                    <a:effectLst/>
                    <a:latin typeface="+mn-lt"/>
                    <a:ea typeface="+mn-ea"/>
                    <a:cs typeface="+mn-cs"/>
                  </a:rPr>
                  <a:t>，将</a:t>
                </a:r>
                <a14:m>
                  <m:oMath xmlns:m="http://schemas.openxmlformats.org/officeDocument/2006/math">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r>
                      <a:rPr lang="en-US" altLang="zh-CN" b="0"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移至右边，</a:t>
                </a:r>
                <a:r>
                  <a:rPr lang="zh-CN" altLang="en-US" dirty="0"/>
                  <a:t>用</a:t>
                </a:r>
                <a:r>
                  <a:rPr lang="en-US" altLang="zh-CN" dirty="0"/>
                  <a:t>split</a:t>
                </a:r>
                <a:r>
                  <a:rPr lang="zh-CN" altLang="en-US" dirty="0"/>
                  <a:t>的思想去一项一项的解方程。</a:t>
                </a:r>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关于流体的压缩性在此不做过多的物理细节描述，只需知道一点：通常情况下流体的体积变化非常小（除开一些极端的情况，而且这些极端情况我们日常生活中较少出现）。可压缩流体的模拟涉及到非常复杂的情况，往往需要昂贵的计算资源开销，为此在计算机流体模拟中我们通常把所有的流体当作是不可压缩的，即它们的体积不会发生变化。</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通过围绕边界曲面</a:t>
                </a:r>
                <a:r>
                  <a:rPr lang="en-US" altLang="zh-CN" sz="1200" b="0" i="0" kern="1200" dirty="0">
                    <a:solidFill>
                      <a:schemeClr val="tx1"/>
                    </a:solidFill>
                    <a:effectLst/>
                    <a:latin typeface="+mn-lt"/>
                    <a:ea typeface="+mn-ea"/>
                    <a:cs typeface="+mn-cs"/>
                  </a:rPr>
                  <a:t>S</a:t>
                </a:r>
                <a:r>
                  <a:rPr lang="zh-CN" altLang="en-US" sz="1200" b="0" i="0" kern="1200" dirty="0">
                    <a:solidFill>
                      <a:schemeClr val="tx1"/>
                    </a:solidFill>
                    <a:effectLst/>
                    <a:latin typeface="+mn-lt"/>
                    <a:ea typeface="+mn-ea"/>
                    <a:cs typeface="+mn-cs"/>
                  </a:rPr>
                  <a:t>对流体速度</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在曲面法线方向上的分量进行积分来衡量这块部分流体的体积变化速率</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速度场无散度表明该速度场中流体体积既不膨胀也不坍缩，而是保持在一个常量</a:t>
                </a:r>
                <a:endParaRPr lang="en-US" altLang="zh-CN" sz="1200" b="0" i="0" kern="1200" dirty="0">
                  <a:solidFill>
                    <a:schemeClr val="tx1"/>
                  </a:solidFill>
                  <a:effectLst/>
                  <a:latin typeface="+mn-lt"/>
                  <a:ea typeface="+mn-ea"/>
                  <a:cs typeface="+mn-cs"/>
                </a:endParaRPr>
              </a:p>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千禧年七大数学难题之一：</a:t>
            </a:r>
            <a:r>
              <a:rPr lang="en-US" altLang="zh-CN" dirty="0"/>
              <a:t>NS</a:t>
            </a:r>
            <a:r>
              <a:rPr lang="zh-CN" altLang="en-US" dirty="0"/>
              <a:t>方程解的存在性与光滑性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流体力学中描述粘性牛顿流体的方程，是尚未被完全解决的方程，只有大约一百多个特解被解出来，是最复杂的方程之一。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无黏流欧拉方程</a:t>
            </a:r>
            <a:endParaRPr lang="en-US" altLang="zh-CN" dirty="0"/>
          </a:p>
          <a:p>
            <a:endParaRPr lang="en-US" altLang="zh-CN" dirty="0"/>
          </a:p>
          <a:p>
            <a:r>
              <a:rPr lang="zh-CN" altLang="en-US" dirty="0"/>
              <a:t>目标：求速度场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Marker-And-Cell</a:t>
            </a:r>
          </a:p>
          <a:p>
            <a:r>
              <a:rPr lang="zh-CN" altLang="en-US" sz="1200" b="0" i="0" kern="1200" dirty="0">
                <a:solidFill>
                  <a:schemeClr val="tx1"/>
                </a:solidFill>
                <a:effectLst/>
                <a:latin typeface="+mn-lt"/>
                <a:ea typeface="+mn-ea"/>
                <a:cs typeface="+mn-cs"/>
              </a:rPr>
              <a:t>许多不可压缩流体模拟的算法都在这个网格结构上呈现出了良好的效率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a:t>
            </a:r>
            <a:r>
              <a:rPr lang="zh-CN" altLang="en-US" sz="1200" b="0" i="0" kern="1200" dirty="0">
                <a:solidFill>
                  <a:schemeClr val="tx1"/>
                </a:solidFill>
                <a:effectLst/>
                <a:latin typeface="+mn-lt"/>
                <a:ea typeface="+mn-ea"/>
                <a:cs typeface="+mn-cs"/>
              </a:rPr>
              <a:t>网格是一种交叉排列的网格，不同类型的物理量被存储于网格的不同位置</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以二维的网格为例，如图所示，流体粒子的压力数据存储于网格的中心点，而速度则沿着笛卡尔坐标被分成了两部分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避免零空间问题（</a:t>
            </a:r>
            <a:r>
              <a:rPr lang="en-US" altLang="zh-CN" sz="1200" b="0" i="0" kern="1200" dirty="0">
                <a:solidFill>
                  <a:schemeClr val="tx1"/>
                </a:solidFill>
                <a:effectLst/>
                <a:latin typeface="+mn-lt"/>
                <a:ea typeface="+mn-ea"/>
                <a:cs typeface="+mn-cs"/>
              </a:rPr>
              <a:t>null-space problem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保持无偏二阶精度（无偏，就是不偏向左边或者右边）</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如果我们要估算某个地方的速度向量，即便采样点恰好在网格点上我们也要做一些插值才能获取相应的速度向量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前向欧拉法求解 常微分方程</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𝑛</m:t>
                        </m:r>
                      </m:sub>
                    </m:sSub>
                  </m:oMath>
                </a14:m>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14:m>
                  <m:oMath xmlns:m="http://schemas.openxmlformats.org/officeDocument/2006/math">
                    <m:acc>
                      <m:accPr>
                        <m:chr m:val="⃗"/>
                        <m:ctrlPr>
                          <a:rPr lang="en-US" altLang="zh-CN" sz="1200" i="1" smtClean="0">
                            <a:latin typeface="Cambria Math" panose="02040503050406030204" pitchFamily="18" charset="0"/>
                          </a:rPr>
                        </m:ctrlPr>
                      </m:accPr>
                      <m:e>
                        <m:r>
                          <a:rPr lang="en-US" altLang="zh-CN" sz="1200" i="1">
                            <a:latin typeface="Cambria Math" panose="02040503050406030204" pitchFamily="18" charset="0"/>
                          </a:rPr>
                          <m:t>𝑢</m:t>
                        </m:r>
                      </m:e>
                    </m:acc>
                  </m:oMath>
                </a14:m>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不同观点出发，研究同一个运动</a:t>
            </a:r>
            <a:endParaRPr lang="en-US" altLang="zh-CN" dirty="0"/>
          </a:p>
          <a:p>
            <a:endParaRPr lang="en-US" altLang="zh-CN" dirty="0"/>
          </a:p>
          <a:p>
            <a:r>
              <a:rPr lang="zh-CN" altLang="en-US" dirty="0"/>
              <a:t>欧拉视角：</a:t>
            </a:r>
            <a:endParaRPr lang="en-US" altLang="zh-CN" dirty="0"/>
          </a:p>
          <a:p>
            <a:r>
              <a:rPr lang="zh-CN" altLang="en-US" dirty="0"/>
              <a:t>坐标系固定，</a:t>
            </a:r>
            <a:br>
              <a:rPr lang="en-US" altLang="zh-CN" dirty="0"/>
            </a:br>
            <a:r>
              <a:rPr lang="zh-CN" altLang="en-US" dirty="0"/>
              <a:t>如同站在河边观察河水的流动一样，用这种视角分析流体需要建立网格单元，还会涉及到有限元等复杂的工程方法，一般用在离线的应用中。</a:t>
            </a:r>
            <a:endParaRPr lang="en-US" altLang="zh-CN" dirty="0"/>
          </a:p>
          <a:p>
            <a:r>
              <a:rPr lang="zh-CN" altLang="en-US" dirty="0"/>
              <a:t>拉格朗日视角：</a:t>
            </a:r>
            <a:endParaRPr lang="en-US" altLang="zh-CN" dirty="0"/>
          </a:p>
          <a:p>
            <a:r>
              <a:rPr lang="zh-CN" altLang="en-US" dirty="0"/>
              <a:t>将流体视为流动的单元，例如将一片羽毛放入风中，那么羽毛的轨迹可以帮我们指示空气的流动规律。  </a:t>
            </a:r>
            <a:endParaRPr lang="en-US" altLang="zh-CN" dirty="0"/>
          </a:p>
          <a:p>
            <a:endParaRPr lang="en-US" altLang="zh-CN" dirty="0"/>
          </a:p>
          <a:p>
            <a:r>
              <a:rPr lang="zh-CN" altLang="en-US" dirty="0"/>
              <a:t>欧拉视角：</a:t>
            </a:r>
            <a:endParaRPr lang="en-US" altLang="zh-CN" dirty="0"/>
          </a:p>
          <a:p>
            <a:r>
              <a:rPr lang="en-US" altLang="zh-CN" dirty="0"/>
              <a:t>C2</a:t>
            </a:r>
            <a:r>
              <a:rPr lang="zh-CN" altLang="en-US" dirty="0"/>
              <a:t>门口的自动测温器，测量每一个经过的人的体温</a:t>
            </a:r>
            <a:endParaRPr lang="en-US" altLang="zh-CN" dirty="0"/>
          </a:p>
          <a:p>
            <a:r>
              <a:rPr lang="zh-CN" altLang="en-US" dirty="0"/>
              <a:t>拉格朗日视角：</a:t>
            </a:r>
            <a:endParaRPr lang="en-US" altLang="zh-CN" dirty="0"/>
          </a:p>
          <a:p>
            <a:r>
              <a:rPr lang="zh-CN" altLang="en-US" dirty="0"/>
              <a:t>每个人在走路的过程中的体温的变化</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流体的不可压缩投影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流体模拟中，确保流体的不可压缩性是非常重要、关键的一步，也是最耗时的一步，这是整个流体模拟过程中的核心，涉及到模拟效果的真实性、模拟过程的效率快慢两方面的内容，因而相关的数学内容比较多。</a:t>
                </a:r>
                <a:endParaRPr lang="en-US" altLang="zh-CN" dirty="0"/>
              </a:p>
              <a:p>
                <a:endParaRPr lang="en-US" altLang="zh-CN" dirty="0"/>
              </a:p>
              <a:p>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14:m>
                  <m:oMath xmlns:m="http://schemas.openxmlformats.org/officeDocument/2006/math">
                    <m:sSup>
                      <m:sSupPr>
                        <m:ctrlPr>
                          <a:rPr lang="en-US" altLang="zh-CN" b="0" i="1" smtClean="0">
                            <a:solidFill>
                              <a:schemeClr val="tx1"/>
                            </a:solidFill>
                            <a:latin typeface="Cambria Math" panose="02040503050406030204" pitchFamily="18" charset="0"/>
                          </a:rPr>
                        </m:ctrlPr>
                      </m:sSup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𝑢</m:t>
                            </m:r>
                          </m:e>
                        </m:acc>
                      </m:e>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p>
                    <m:r>
                      <a:rPr lang="zh-CN" altLang="en-US" b="0" i="1" smtClean="0">
                        <a:solidFill>
                          <a:schemeClr val="tx1"/>
                        </a:solidFill>
                        <a:latin typeface="Cambria Math" panose="02040503050406030204" pitchFamily="18" charset="0"/>
                      </a:rPr>
                      <m:t>是</m:t>
                    </m:r>
                  </m:oMath>
                </a14:m>
                <a:r>
                  <a:rPr lang="zh-CN" altLang="en-US" dirty="0"/>
                  <a:t>无散度的。</a:t>
                </a:r>
                <a:endParaRPr lang="en-US" altLang="zh-CN" dirty="0"/>
              </a:p>
              <a:p>
                <a:r>
                  <a:rPr lang="zh-CN" altLang="en-US" dirty="0"/>
                  <a:t>要找到满足这一目标的压力，我们需要将压力更新公式代入无散度公式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sz="1200" b="0" i="0" kern="1200" dirty="0">
                  <a:solidFill>
                    <a:schemeClr val="tx1"/>
                  </a:solidFill>
                  <a:effectLst/>
                  <a:latin typeface="+mn-lt"/>
                  <a:ea typeface="+mn-ea"/>
                  <a:cs typeface="+mn-cs"/>
                </a:endParaRPr>
              </a:p>
              <a:p>
                <a:endParaRPr lang="en-US" altLang="zh-CN" dirty="0"/>
              </a:p>
              <a:p>
                <a:r>
                  <a:rPr lang="zh-CN" altLang="en-US" dirty="0"/>
                  <a:t>采用中心差分法计算离散的散度</a:t>
                </a:r>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p>
                        <m:r>
                          <a:rPr lang="en-US" altLang="zh-CN" i="1">
                            <a:latin typeface="Cambria Math" panose="02040503050406030204" pitchFamily="18" charset="0"/>
                          </a:rPr>
                          <m:t>𝑛</m:t>
                        </m:r>
                        <m:r>
                          <a:rPr lang="en-US" altLang="zh-CN" i="1">
                            <a:latin typeface="Cambria Math" panose="02040503050406030204" pitchFamily="18" charset="0"/>
                          </a:rPr>
                          <m:t>+1</m:t>
                        </m:r>
                      </m:sup>
                    </m:sSup>
                  </m:oMath>
                </a14:m>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73529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前面讨论的仅仅是一个格子的压力项求解方程，事实上我们要求解的是整个流体区域的压力项值。为此，为了便于阐述和求解，我们将上面的线性方程写成矩阵乘向量的形式。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这里我们暂时不考虑边界墙</a:t>
            </a:r>
            <a:endParaRPr lang="en-US" altLang="zh-CN" dirty="0"/>
          </a:p>
          <a:p>
            <a:r>
              <a:rPr lang="zh-CN" altLang="en-US" dirty="0"/>
              <a:t>首先计算右手边的散度</a:t>
            </a:r>
            <a:r>
              <a:rPr lang="en-US" altLang="zh-CN" dirty="0"/>
              <a:t>b</a:t>
            </a:r>
          </a:p>
          <a:p>
            <a:r>
              <a:rPr lang="zh-CN" altLang="en-US" dirty="0"/>
              <a:t>设置矩阵</a:t>
            </a:r>
            <a:r>
              <a:rPr lang="en-US" altLang="zh-CN" dirty="0"/>
              <a:t>A</a:t>
            </a:r>
            <a:r>
              <a:rPr lang="zh-CN" altLang="en-US" dirty="0"/>
              <a:t>的各个元素，也就是压力项的各个参数</a:t>
            </a:r>
            <a:endParaRPr lang="en-US" altLang="zh-CN" dirty="0"/>
          </a:p>
          <a:p>
            <a:r>
              <a:rPr lang="zh-CN" altLang="en-US" dirty="0"/>
              <a:t>对线性方程组进行预处理，用共轭梯度法求解</a:t>
            </a:r>
            <a:r>
              <a:rPr lang="en-US" altLang="zh-CN" dirty="0"/>
              <a:t>Ap=b</a:t>
            </a:r>
            <a:r>
              <a:rPr lang="zh-CN" altLang="en-US" dirty="0"/>
              <a:t>，求出所有格点的压力</a:t>
            </a:r>
            <a:endParaRPr lang="en-US" altLang="zh-CN" dirty="0"/>
          </a:p>
          <a:p>
            <a:r>
              <a:rPr lang="zh-CN" altLang="en-US" dirty="0"/>
              <a:t>根据压力梯度计算新的速度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256216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本质上是一种核密度估计（</a:t>
            </a:r>
            <a:r>
              <a:rPr lang="en-US" altLang="zh-CN" sz="1200" b="0" i="0" kern="1200" dirty="0">
                <a:solidFill>
                  <a:schemeClr val="tx1"/>
                </a:solidFill>
                <a:effectLst/>
                <a:latin typeface="+mn-lt"/>
                <a:ea typeface="+mn-ea"/>
                <a:cs typeface="+mn-cs"/>
              </a:rPr>
              <a:t>Kernel Density Estimation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KDE</a:t>
            </a:r>
            <a:r>
              <a:rPr lang="zh-CN" altLang="en-US" sz="1200" b="0" i="0" kern="1200" dirty="0">
                <a:solidFill>
                  <a:schemeClr val="tx1"/>
                </a:solidFill>
                <a:effectLst/>
                <a:latin typeface="+mn-lt"/>
                <a:ea typeface="+mn-ea"/>
                <a:cs typeface="+mn-cs"/>
              </a:rPr>
              <a:t>）。把空间中的物理量用它周围一个范围内的相同物理量通过逼近</a:t>
            </a:r>
            <a:r>
              <a:rPr lang="en-US" altLang="zh-CN" sz="1200" b="0" i="0" kern="1200" dirty="0">
                <a:solidFill>
                  <a:schemeClr val="tx1"/>
                </a:solidFill>
                <a:effectLst/>
                <a:latin typeface="+mn-lt"/>
                <a:ea typeface="+mn-ea"/>
                <a:cs typeface="+mn-cs"/>
              </a:rPr>
              <a:t>Delta</a:t>
            </a:r>
            <a:r>
              <a:rPr lang="zh-CN" altLang="en-US" sz="1200" b="0" i="0" kern="1200" dirty="0">
                <a:solidFill>
                  <a:schemeClr val="tx1"/>
                </a:solidFill>
                <a:effectLst/>
                <a:latin typeface="+mn-lt"/>
                <a:ea typeface="+mn-ea"/>
                <a:cs typeface="+mn-cs"/>
              </a:rPr>
              <a:t>函数的核函数来进行插值。</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用粒子对流体体积进行离散</a:t>
            </a:r>
          </a:p>
          <a:p>
            <a:endParaRPr lang="en-US" altLang="zh-CN" dirty="0"/>
          </a:p>
          <a:p>
            <a:r>
              <a:rPr lang="zh-CN" altLang="en-US" dirty="0"/>
              <a:t>密度，压力等性质在空间上是连续变化的</a:t>
            </a:r>
            <a:endParaRPr lang="en-US" altLang="zh-CN" dirty="0"/>
          </a:p>
          <a:p>
            <a:r>
              <a:rPr lang="zh-CN" altLang="en-US" sz="1200" b="0" i="0" kern="1200" dirty="0">
                <a:solidFill>
                  <a:schemeClr val="tx1"/>
                </a:solidFill>
                <a:effectLst/>
                <a:latin typeface="+mn-lt"/>
                <a:ea typeface="+mn-ea"/>
                <a:cs typeface="+mn-cs"/>
              </a:rPr>
              <a:t>定义在离散粒子位置的场量，使用插值来计算</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质量是常量，密度不是常量</a:t>
            </a:r>
            <a:endParaRPr lang="en-US" altLang="zh-CN" dirty="0"/>
          </a:p>
          <a:p>
            <a:endParaRPr lang="en-US" altLang="zh-CN" dirty="0"/>
          </a:p>
          <a:p>
            <a:r>
              <a:rPr lang="zh-CN" altLang="en-US" sz="1200" b="0" i="0" kern="1200" dirty="0">
                <a:solidFill>
                  <a:schemeClr val="tx1"/>
                </a:solidFill>
                <a:effectLst/>
                <a:latin typeface="+mn-lt"/>
                <a:ea typeface="+mn-ea"/>
                <a:cs typeface="+mn-cs"/>
              </a:rPr>
              <a:t>粒子法的思想是将流体或固体物质材料本身离散成若干单元（也可以称为点或者粒子，如何称呼不重要），每个粒子代表了一小团流体或固体，是一种宏观的近似。在拉格朗日体系下，离散后的材料粒子满足牛顿第二运动定律，计算出粒子运动速度后，即可以获得粒子在空间中的运动位置。流体粒子的受力，除了体积力和粘性力等，最重要的是压力梯度项。粒子法的一个关键难点是求解压力场。</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14:m>
                  <m:oMath xmlns:m="http://schemas.openxmlformats.org/officeDocument/2006/math">
                    <m:r>
                      <a:rPr lang="en-US" altLang="zh-CN" b="0" i="1" smtClean="0">
                        <a:latin typeface="Cambria Math" panose="02040503050406030204" pitchFamily="18" charset="0"/>
                      </a:rPr>
                      <m:t>𝑝</m:t>
                    </m:r>
                  </m:oMath>
                </a14:m>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1</m:t>
                        </m:r>
                      </m:sub>
                    </m:sSub>
                  </m:oMath>
                </a14:m>
                <a:r>
                  <a:rPr lang="zh-CN" altLang="en-US" sz="1200" b="0" i="0" kern="1200" dirty="0">
                    <a:solidFill>
                      <a:schemeClr val="tx1"/>
                    </a:solidFill>
                    <a:effectLst/>
                    <a:latin typeface="+mn-lt"/>
                    <a:ea typeface="+mn-ea"/>
                    <a:cs typeface="+mn-cs"/>
                  </a:rPr>
                  <a:t>不等于</a:t>
                </a:r>
                <a14:m>
                  <m:oMath xmlns:m="http://schemas.openxmlformats.org/officeDocument/2006/math">
                    <m:sSub>
                      <m:sSubPr>
                        <m:ctrlPr>
                          <a:rPr lang="en-US" altLang="zh-CN" sz="1200" i="1" smtClean="0">
                            <a:solidFill>
                              <a:schemeClr val="accent1"/>
                            </a:solidFill>
                            <a:latin typeface="Cambria Math" panose="02040503050406030204" pitchFamily="18" charset="0"/>
                          </a:rPr>
                        </m:ctrlPr>
                      </m:sSubPr>
                      <m:e>
                        <m:r>
                          <a:rPr lang="en-US" altLang="zh-CN" sz="1200" i="1">
                            <a:solidFill>
                              <a:schemeClr val="accent1"/>
                            </a:solidFill>
                            <a:latin typeface="Cambria Math" panose="02040503050406030204" pitchFamily="18" charset="0"/>
                          </a:rPr>
                          <m:t>𝑝</m:t>
                        </m:r>
                      </m:e>
                      <m:sub>
                        <m:r>
                          <a:rPr lang="en-US" altLang="zh-CN" sz="1200" i="1">
                            <a:solidFill>
                              <a:schemeClr val="accent1"/>
                            </a:solidFill>
                            <a:latin typeface="Cambria Math" panose="02040503050406030204" pitchFamily="18" charset="0"/>
                          </a:rPr>
                          <m:t>2</m:t>
                        </m:r>
                      </m:sub>
                    </m:sSub>
                  </m:oMath>
                </a14:m>
                <a:r>
                  <a:rPr lang="zh-CN" altLang="en-US" sz="1200" b="0" i="0" kern="1200" dirty="0">
                    <a:solidFill>
                      <a:schemeClr val="tx1"/>
                    </a:solidFill>
                    <a:effectLst/>
                    <a:latin typeface="+mn-lt"/>
                    <a:ea typeface="+mn-ea"/>
                    <a:cs typeface="+mn-cs"/>
                  </a:rPr>
                  <a:t>，那么就会有</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i="1">
                            <a:latin typeface="Cambria Math" panose="02040503050406030204" pitchFamily="18" charset="0"/>
                          </a:rPr>
                          <m:t>1</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不等于</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a:latin typeface="Cambria Math" panose="02040503050406030204" pitchFamily="18" charset="0"/>
                              </a:rPr>
                            </m:ctrlPr>
                          </m:accPr>
                          <m:e>
                            <m:r>
                              <a:rPr lang="en-US" altLang="zh-CN" sz="1200" i="1">
                                <a:latin typeface="Cambria Math" panose="02040503050406030204" pitchFamily="18" charset="0"/>
                              </a:rPr>
                              <m:t>𝐹</m:t>
                            </m:r>
                          </m:e>
                        </m:acc>
                      </m:e>
                      <m:sub>
                        <m:r>
                          <a:rPr lang="en-US" altLang="zh-CN" sz="1200" b="0" i="1" smtClean="0">
                            <a:latin typeface="Cambria Math" panose="02040503050406030204" pitchFamily="18" charset="0"/>
                          </a:rPr>
                          <m:t>2</m:t>
                        </m:r>
                      </m:sub>
                      <m:sup>
                        <m:r>
                          <a:rPr lang="en-US" altLang="zh-CN" sz="1200" i="1">
                            <a:latin typeface="Cambria Math" panose="02040503050406030204" pitchFamily="18" charset="0"/>
                          </a:rPr>
                          <m:t>𝑝𝑟𝑒𝑠𝑠𝑢𝑟𝑒</m:t>
                        </m:r>
                      </m:sup>
                    </m:sSubSup>
                  </m:oMath>
                </a14:m>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32</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36</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38</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在流体力学界就相当于经典力学中的牛顿三大运动定律，它们描述的是气体和液体的运动在不同的环境里会如何演化。</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NS</a:t>
            </a:r>
            <a:r>
              <a:rPr lang="zh-CN" altLang="en-US" sz="1200" b="0" i="0" kern="1200" dirty="0">
                <a:solidFill>
                  <a:schemeClr val="tx1"/>
                </a:solidFill>
                <a:effectLst/>
                <a:latin typeface="+mn-lt"/>
                <a:ea typeface="+mn-ea"/>
                <a:cs typeface="+mn-cs"/>
              </a:rPr>
              <a:t>方程描述了流体的流动速度是如何受到压力、黏度等内力以及重力一类的外力所影响的。这些方程的历史可追溯到</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世纪的</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年代，现已被广泛的用来模拟从海流、到飞机起飞后的湍流、再到流经心脏的血液流动等各个领域。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光滑解要求的是最大化信息量，它们要求在与流体相关的向量场内， 每个点都存在一个向量。但如果我们放松这一要求，比如只需要能够计算某些点上的向量，或者只需对向量的计算进行估算呢？这样的解称为</a:t>
            </a:r>
            <a:r>
              <a:rPr lang="zh-CN" altLang="en-US" sz="1200" b="1" i="0" kern="1200" dirty="0">
                <a:solidFill>
                  <a:schemeClr val="tx1"/>
                </a:solidFill>
                <a:effectLst/>
                <a:latin typeface="+mn-lt"/>
                <a:ea typeface="+mn-ea"/>
                <a:cs typeface="+mn-cs"/>
              </a:rPr>
              <a:t>“弱”解</a:t>
            </a:r>
            <a:r>
              <a:rPr lang="zh-CN" altLang="en-US" sz="1200" b="0" i="0" kern="1200" dirty="0">
                <a:solidFill>
                  <a:schemeClr val="tx1"/>
                </a:solidFill>
                <a:effectLst/>
                <a:latin typeface="+mn-lt"/>
                <a:ea typeface="+mn-ea"/>
                <a:cs typeface="+mn-cs"/>
              </a:rPr>
              <a:t>。它们让数学家对一个方程的行为有个大致个把握，而不需要做找光滑解的所有工作。从某些角度来看，弱解比实际的解更容易描述，因为需要知道的信息更少。</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弱解是以渐弱的状态出现的。如果将光滑解看作是一张有着无限精细的分辨率的流体数学图像，那么弱解就像是这张图片的</a:t>
            </a:r>
            <a:r>
              <a:rPr lang="en-US" altLang="zh-CN" sz="1200" b="0" i="0" kern="1200" dirty="0">
                <a:solidFill>
                  <a:schemeClr val="tx1"/>
                </a:solidFill>
                <a:effectLst/>
                <a:latin typeface="+mn-lt"/>
                <a:ea typeface="+mn-ea"/>
                <a:cs typeface="+mn-cs"/>
              </a:rPr>
              <a:t>32</a:t>
            </a:r>
            <a:r>
              <a:rPr lang="zh-CN" altLang="en-US" sz="1200" b="0" i="0" kern="1200" dirty="0">
                <a:solidFill>
                  <a:schemeClr val="tx1"/>
                </a:solidFill>
                <a:effectLst/>
                <a:latin typeface="+mn-lt"/>
                <a:ea typeface="+mn-ea"/>
                <a:cs typeface="+mn-cs"/>
              </a:rPr>
              <a:t>位、</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位或</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位版本，取决于你想要的微弱程度。</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风的向量场图示：在每一点上，风都有一个特定的方向和大小</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只有周围充满粒子的情况下才能被正确的估计，边界上的密度估计值存在较大误差。为了减少这种误差，计算液体粒子的密度和力时，附近的</a:t>
            </a:r>
            <a:r>
              <a:rPr lang="zh-CN" altLang="en-US" sz="1200" b="1" i="0" kern="1200" dirty="0">
                <a:solidFill>
                  <a:schemeClr val="tx1"/>
                </a:solidFill>
                <a:effectLst/>
                <a:latin typeface="+mn-lt"/>
                <a:ea typeface="+mn-ea"/>
                <a:cs typeface="+mn-cs"/>
              </a:rPr>
              <a:t>边界粒子</a:t>
            </a:r>
            <a:r>
              <a:rPr lang="zh-CN" altLang="en-US" sz="1200" b="0" i="0" kern="1200" dirty="0">
                <a:solidFill>
                  <a:schemeClr val="tx1"/>
                </a:solidFill>
                <a:effectLst/>
                <a:latin typeface="+mn-lt"/>
                <a:ea typeface="+mn-ea"/>
                <a:cs typeface="+mn-cs"/>
              </a:rPr>
              <a:t>也被考虑在内。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对于刚体我们用其表面粒子来表示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代表边界邻居粒子</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欧拉网格 五点泊松离散</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欧拉网格做对流很容易出现数值耗散，会导致流体模拟着模拟着变成越来越黏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守恒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传统的物理求解方法，都是基于力来求解的，一般流程如下：</a:t>
            </a:r>
            <a:endParaRPr lang="en-US" altLang="zh-CN" dirty="0"/>
          </a:p>
          <a:p>
            <a:r>
              <a:rPr lang="en-US" altLang="zh-CN" dirty="0"/>
              <a:t>1</a:t>
            </a:r>
            <a:r>
              <a:rPr lang="zh-CN" altLang="en-US" dirty="0"/>
              <a:t>、计算内力，如流体的粘滞力（</a:t>
            </a:r>
            <a:r>
              <a:rPr lang="en-US" altLang="zh-CN" dirty="0"/>
              <a:t>Viscosity</a:t>
            </a:r>
            <a:r>
              <a:rPr lang="zh-CN" altLang="en-US" dirty="0"/>
              <a:t>）、压力（</a:t>
            </a:r>
            <a:r>
              <a:rPr lang="en-US" altLang="zh-CN" dirty="0"/>
              <a:t>Pressure</a:t>
            </a:r>
            <a:r>
              <a:rPr lang="zh-CN" altLang="en-US" dirty="0"/>
              <a:t>）</a:t>
            </a:r>
            <a:r>
              <a:rPr lang="en-US" altLang="zh-CN" dirty="0"/>
              <a:t> </a:t>
            </a:r>
            <a:r>
              <a:rPr lang="zh-CN" altLang="en-US" dirty="0"/>
              <a:t>等</a:t>
            </a:r>
            <a:endParaRPr lang="en-US" altLang="zh-CN" dirty="0"/>
          </a:p>
          <a:p>
            <a:r>
              <a:rPr lang="en-US" altLang="zh-CN" dirty="0"/>
              <a:t>2</a:t>
            </a:r>
            <a:r>
              <a:rPr lang="zh-CN" altLang="en-US" dirty="0"/>
              <a:t>、计算外力，如重力（</a:t>
            </a:r>
            <a:r>
              <a:rPr lang="en-US" altLang="zh-CN" dirty="0"/>
              <a:t>Gravity</a:t>
            </a:r>
            <a:r>
              <a:rPr lang="zh-CN" altLang="en-US" dirty="0"/>
              <a:t>）、碰撞力（</a:t>
            </a:r>
            <a:r>
              <a:rPr lang="en-US" altLang="zh-CN" dirty="0"/>
              <a:t>Collision</a:t>
            </a:r>
            <a:r>
              <a:rPr lang="zh-CN" altLang="en-US" dirty="0"/>
              <a:t>）、风力（</a:t>
            </a:r>
            <a:r>
              <a:rPr lang="en-US" altLang="zh-CN" dirty="0"/>
              <a:t>Wind</a:t>
            </a:r>
            <a:r>
              <a:rPr lang="zh-CN" altLang="en-US" dirty="0"/>
              <a:t>）等</a:t>
            </a:r>
            <a:endParaRPr lang="en-US" altLang="zh-CN" dirty="0"/>
          </a:p>
          <a:p>
            <a:r>
              <a:rPr lang="en-US" altLang="zh-CN" dirty="0"/>
              <a:t>3</a:t>
            </a:r>
            <a:r>
              <a:rPr lang="zh-CN" altLang="en-US" dirty="0"/>
              <a:t>、把内力和外力一起，根据牛顿第二定律 </a:t>
            </a:r>
            <a:r>
              <a:rPr lang="en-US" altLang="zh-CN" dirty="0"/>
              <a:t>F=ma</a:t>
            </a:r>
            <a:r>
              <a:rPr lang="zh-CN" altLang="en-US" dirty="0"/>
              <a:t>，求出加速度 </a:t>
            </a:r>
            <a:endParaRPr lang="en-US" altLang="zh-CN" dirty="0"/>
          </a:p>
          <a:p>
            <a:r>
              <a:rPr lang="en-US" altLang="zh-CN" dirty="0"/>
              <a:t>4</a:t>
            </a:r>
            <a:r>
              <a:rPr lang="zh-CN" altLang="en-US" dirty="0"/>
              <a:t>、通过数值计算方法，计算速度 </a:t>
            </a:r>
            <a:r>
              <a:rPr lang="en-US" altLang="zh-CN" dirty="0"/>
              <a:t>v=at</a:t>
            </a:r>
          </a:p>
          <a:p>
            <a:r>
              <a:rPr lang="en-US" altLang="zh-CN" dirty="0"/>
              <a:t>5</a:t>
            </a:r>
            <a:r>
              <a:rPr lang="zh-CN" altLang="en-US" dirty="0"/>
              <a:t>、通过数值计算方法，计算位置 </a:t>
            </a:r>
            <a:r>
              <a:rPr lang="en-US" altLang="zh-CN" dirty="0"/>
              <a:t>x* = x + vt</a:t>
            </a:r>
          </a:p>
          <a:p>
            <a:r>
              <a:rPr lang="zh-CN" altLang="en-US" dirty="0"/>
              <a:t>虽然基于上述的计算很符合物理规则，毕竟我们是做计算机工程的，这种方法在计算机，特别游戏工程中是否适用呢？我们接下来就看下是否适用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计算物体间的碰撞是物理引擎最核心的部分。一般来说，先要解决如何高效地检测到碰撞的产生（碰撞检测），以及如何确定碰撞点及方向，之后我们就可以求得碰撞体的受力情况，从而根据牛顿运动定律计算出它们将要产生的平动和转动。最后将场景中物体的位置和姿态输出给图形引擎去渲染。</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但如何求得力和力矩？这便是一个很复杂的问题了。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像重力可以直接影响物体所受力，摩擦可以直接影响物体所受力矩，这些都很简单，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较为复杂的就是两个物体间的碰撞了，物体引擎中有一半以上的代码是用来计算碰撞的。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下面我们来看一个碰撞的例子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碰撞时间极短，通常只有千分之一甚至万分之一秒，因此所产生的力非常巨大。这种产生在碰撞中，作用时间极短，数值巨大的力称为碰撞力瞬时力。瞬时力的冲量称之为碰撞冲量。瞬时力不仅数值巨大，而且随时间迅速变化，其规律非常复杂，难以确定。碰撞过程中除了由碰撞力引起物体塑性变形外，同时还伴随着发声、发光和发热等机械能转换为其它形式能量的现象。因此，在研究碰撞问题时，一般并不去讨论瞬时力本身，而只讨论它的冲量及产生的总效果。研究碰撞问题，各微分形式的动力学基本定理不能直接应用，一般用积分形式的动量定理和动量矩定理</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现在我们看一种新的方式，不需要求解力的方法，是基于位置的动力学，简称</a:t>
            </a:r>
            <a:r>
              <a:rPr lang="en-US" altLang="zh-CN" dirty="0"/>
              <a:t>PBD</a:t>
            </a:r>
            <a:r>
              <a:rPr lang="zh-CN" altLang="en-US" dirty="0"/>
              <a:t>。</a:t>
            </a:r>
            <a:endParaRPr lang="en-US" altLang="zh-CN" dirty="0"/>
          </a:p>
          <a:p>
            <a:endParaRPr lang="en-US" altLang="zh-CN" dirty="0"/>
          </a:p>
          <a:p>
            <a:r>
              <a:rPr lang="zh-CN" altLang="en-US" dirty="0"/>
              <a:t>在</a:t>
            </a:r>
            <a:r>
              <a:rPr lang="en-US" altLang="zh-CN" dirty="0"/>
              <a:t>PBD</a:t>
            </a:r>
            <a:r>
              <a:rPr lang="zh-CN" altLang="en-US" dirty="0"/>
              <a:t>中，这里分三个步骤：</a:t>
            </a:r>
            <a:endParaRPr lang="en-US" altLang="zh-CN" dirty="0"/>
          </a:p>
          <a:p>
            <a:r>
              <a:rPr lang="en-US" altLang="zh-CN" dirty="0"/>
              <a:t>1</a:t>
            </a:r>
            <a:r>
              <a:rPr lang="zh-CN" altLang="en-US" dirty="0"/>
              <a:t>、检测到两个物体发生穿透碰撞</a:t>
            </a:r>
            <a:endParaRPr lang="en-US" altLang="zh-CN" dirty="0"/>
          </a:p>
          <a:p>
            <a:r>
              <a:rPr lang="en-US" altLang="zh-CN" dirty="0"/>
              <a:t>2</a:t>
            </a:r>
            <a:r>
              <a:rPr lang="zh-CN" altLang="en-US" dirty="0"/>
              <a:t>、根据约束修正物体位置</a:t>
            </a:r>
            <a:endParaRPr lang="en-US" altLang="zh-CN" dirty="0"/>
          </a:p>
          <a:p>
            <a:r>
              <a:rPr lang="en-US" altLang="zh-CN" dirty="0"/>
              <a:t>3</a:t>
            </a:r>
            <a:r>
              <a:rPr lang="zh-CN" altLang="en-US" dirty="0"/>
              <a:t>、根据修正位置更新速度</a:t>
            </a:r>
            <a:endParaRPr lang="en-US" altLang="zh-CN" dirty="0"/>
          </a:p>
          <a:p>
            <a:endParaRPr lang="en-US" altLang="zh-CN" dirty="0"/>
          </a:p>
          <a:p>
            <a:r>
              <a:rPr lang="zh-CN" altLang="en-US" dirty="0"/>
              <a:t>在这里，如果两个物体互相穿透，我们就根据运行方向的反方向直接把物体分开，让它们不穿透这个过程中，我们没有求力。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m:t>
                    </m:r>
                  </m:oMath>
                </a14:m>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en-US" altLang="zh-CN" dirty="0"/>
                  <a:t> </a:t>
                </a:r>
                <a:r>
                  <a:rPr lang="zh-CN" altLang="en-US" dirty="0"/>
                  <a:t>进行一次数值积分，获得预测速度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Sub>
                  </m:oMath>
                </a14:m>
                <a:endParaRPr lang="en-US" altLang="zh-CN" dirty="0"/>
              </a:p>
              <a:p>
                <a:r>
                  <a:rPr lang="en-US" altLang="zh-CN" dirty="0"/>
                  <a:t>3</a:t>
                </a:r>
                <a:r>
                  <a:rPr lang="zh-CN" altLang="en-US" dirty="0"/>
                  <a:t>、通过显示欧拉积分计算位置的预测值 </a:t>
                </a:r>
                <a14:m>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𝒙</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46</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en-US" altLang="zh-CN" dirty="0"/>
              <a:t>PBD</a:t>
            </a:r>
            <a:r>
              <a:rPr lang="zh-CN" altLang="en-US" dirty="0"/>
              <a:t>中有个重要的概念，什么是约束？刚才的碰撞分离粒子中的约束就是两个物体保持不互相穿透。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具体点的定义是，在数学中，约束是一个优化问题的解需要符合的条件。约束可以分为等式约束和不等式约束。符合所有约束的解的集合称为可行集或者候选解。</a:t>
            </a:r>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oMath>
                </a14:m>
                <a:r>
                  <a:rPr lang="zh-CN" altLang="en-US" dirty="0"/>
                  <a:t> 的点，它的于东轨迹可以表示为</a:t>
                </a:r>
                <a:endParaRPr lang="en-US" altLang="zh-CN" dirty="0"/>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b="0" i="1" smtClean="0">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i="0">
                                      <a:latin typeface="Cambria Math" panose="02040503050406030204" pitchFamily="18" charset="0"/>
                                    </a:rPr>
                                    <m:t>2</m:t>
                                  </m:r>
                                </m:sup>
                              </m:sSup>
                            </m:e>
                          </m:nary>
                        </m:e>
                      </m:func>
                    </m:oMath>
                  </m:oMathPara>
                </a14:m>
                <a:endParaRPr lang="en-US" altLang="zh-CN" dirty="0"/>
              </a:p>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oMath>
                </a14:m>
                <a:r>
                  <a:rPr lang="zh-CN" altLang="en-US" dirty="0"/>
                  <a:t> 头上两点表示位置 </a:t>
                </a:r>
                <a14:m>
                  <m:oMath xmlns:m="http://schemas.openxmlformats.org/officeDocument/2006/math">
                    <m:r>
                      <a:rPr lang="en-US" altLang="zh-CN" b="1" i="1" smtClean="0">
                        <a:latin typeface="Cambria Math" panose="02040503050406030204" pitchFamily="18" charset="0"/>
                      </a:rPr>
                      <m:t>𝒑</m:t>
                    </m:r>
                  </m:oMath>
                </a14:m>
                <a:r>
                  <a:rPr lang="zh-CN" altLang="en-US" dirty="0"/>
                  <a:t> 对时间 </a:t>
                </a:r>
                <a14:m>
                  <m:oMath xmlns:m="http://schemas.openxmlformats.org/officeDocument/2006/math">
                    <m:r>
                      <a:rPr lang="en-US" altLang="zh-CN" b="0" i="1" smtClean="0">
                        <a:latin typeface="Cambria Math" panose="02040503050406030204" pitchFamily="18" charset="0"/>
                      </a:rPr>
                      <m:t>𝑡</m:t>
                    </m:r>
                  </m:oMath>
                </a14:m>
                <a:r>
                  <a:rPr lang="zh-CN" altLang="en-US" dirty="0"/>
                  <a:t> 的二阶导数，这里即加速度。其中 </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a14:m>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令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oMath>
                </a14:m>
                <a:r>
                  <a:rPr lang="zh-CN" altLang="en-US" dirty="0"/>
                  <a:t> 分别表示一个质点 </a:t>
                </a:r>
                <a14:m>
                  <m:oMath xmlns:m="http://schemas.openxmlformats.org/officeDocument/2006/math">
                    <m:r>
                      <a:rPr lang="en-US" altLang="zh-CN" b="0" i="1" smtClean="0">
                        <a:latin typeface="Cambria Math" panose="02040503050406030204" pitchFamily="18" charset="0"/>
                      </a:rPr>
                      <m:t>𝑖</m:t>
                    </m:r>
                  </m:oMath>
                </a14:m>
                <a:r>
                  <a:rPr lang="zh-CN" altLang="en-US" dirty="0"/>
                  <a:t> 在 </a:t>
                </a:r>
                <a14:m>
                  <m:oMath xmlns:m="http://schemas.openxmlformats.org/officeDocument/2006/math">
                    <m:r>
                      <a:rPr lang="en-US" altLang="zh-CN" b="0" i="1" smtClean="0">
                        <a:latin typeface="Cambria Math" panose="02040503050406030204" pitchFamily="18" charset="0"/>
                      </a:rPr>
                      <m:t>𝑡</m:t>
                    </m:r>
                  </m:oMath>
                </a14:m>
                <a:r>
                  <a:rPr lang="zh-CN" altLang="en-US" dirty="0"/>
                  <a:t> 时刻的位置和速度，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是一个时间步长。那么下一时刻质点 </a:t>
                </a:r>
                <a14:m>
                  <m:oMath xmlns:m="http://schemas.openxmlformats.org/officeDocument/2006/math">
                    <m:r>
                      <a:rPr lang="en-US" altLang="zh-CN" b="0" i="1" smtClean="0">
                        <a:latin typeface="Cambria Math" panose="02040503050406030204" pitchFamily="18" charset="0"/>
                      </a:rPr>
                      <m:t>𝑖</m:t>
                    </m:r>
                  </m:oMath>
                </a14:m>
                <a:r>
                  <a:rPr lang="zh-CN" altLang="en-US" dirty="0"/>
                  <a:t> 的位置为：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1" i="1" smtClean="0">
                                  <a:latin typeface="Cambria Math" panose="02040503050406030204" pitchFamily="18" charset="0"/>
                                  <a:ea typeface="Cambria Math" panose="02040503050406030204" pitchFamily="18" charset="0"/>
                                </a:rPr>
                                <m:t>𝒗</m:t>
                              </m:r>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其中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oMath>
                </a14:m>
                <a:r>
                  <a:rPr lang="zh-CN" altLang="en-US" dirty="0"/>
                  <a:t> 就是约束对质点 </a:t>
                </a:r>
                <a14:m>
                  <m:oMath xmlns:m="http://schemas.openxmlformats.org/officeDocument/2006/math">
                    <m:r>
                      <a:rPr lang="en-US" altLang="zh-CN" b="0" i="1" smtClean="0">
                        <a:latin typeface="Cambria Math" panose="02040503050406030204" pitchFamily="18" charset="0"/>
                      </a:rPr>
                      <m:t>𝑖</m:t>
                    </m:r>
                  </m:oMath>
                </a14:m>
                <a:r>
                  <a:rPr lang="zh-CN" altLang="en-US" dirty="0"/>
                  <a:t> 位置的修真</a:t>
                </a:r>
                <a:endParaRPr lang="en-US" altLang="zh-CN" dirty="0"/>
              </a:p>
              <a:p>
                <a:r>
                  <a:rPr lang="zh-CN" altLang="en-US" dirty="0"/>
                  <a:t>此时质点 </a:t>
                </a:r>
                <a14:m>
                  <m:oMath xmlns:m="http://schemas.openxmlformats.org/officeDocument/2006/math">
                    <m:r>
                      <a:rPr lang="en-US" altLang="zh-CN" b="0" i="1" smtClean="0">
                        <a:latin typeface="Cambria Math" panose="02040503050406030204" pitchFamily="18" charset="0"/>
                      </a:rPr>
                      <m:t>𝑖</m:t>
                    </m:r>
                  </m:oMath>
                </a14:m>
                <a:r>
                  <a:rPr lang="zh-CN" altLang="en-US" dirty="0"/>
                  <a:t> 的速度为：</a:t>
                </a:r>
                <a:endParaRPr lang="en-US" altLang="zh-CN" dirty="0"/>
              </a:p>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b="0" i="1" smtClean="0">
                              <a:latin typeface="Cambria Math" panose="02040503050406030204" pitchFamily="18" charset="0"/>
                              <a:ea typeface="Cambria Math" panose="02040503050406030204" pitchFamily="18" charset="0"/>
                            </a:rPr>
                          </m:ctrlPr>
                        </m:fPr>
                        <m:num>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𝒇</m:t>
                              </m:r>
                            </m:e>
                            <m:sub>
                              <m:r>
                                <a:rPr lang="en-US" altLang="zh-CN" b="0" i="1" smtClean="0">
                                  <a:latin typeface="Cambria Math" panose="02040503050406030204" pitchFamily="18" charset="0"/>
                                  <a:ea typeface="Cambria Math" panose="02040503050406030204" pitchFamily="18" charset="0"/>
                                </a:rPr>
                                <m:t>𝑒𝑥𝑡</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oMath>
                  </m:oMathPara>
                </a14:m>
                <a:endParaRPr lang="en-US" altLang="zh-CN" dirty="0"/>
              </a:p>
              <a:p>
                <a:r>
                  <a:rPr lang="zh-CN" altLang="en-US" dirty="0"/>
                  <a:t>最后得到质点 </a:t>
                </a:r>
                <a14:m>
                  <m:oMath xmlns:m="http://schemas.openxmlformats.org/officeDocument/2006/math">
                    <m:r>
                      <a:rPr lang="en-US" altLang="zh-CN" b="0" i="1" smtClean="0">
                        <a:latin typeface="Cambria Math" panose="02040503050406030204" pitchFamily="18" charset="0"/>
                      </a:rPr>
                      <m:t>𝑖</m:t>
                    </m:r>
                  </m:oMath>
                </a14:m>
                <a:r>
                  <a:rPr lang="zh-CN" altLang="en-US" dirty="0"/>
                  <a:t> 的加速度：</a:t>
                </a:r>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𝒑</m:t>
                              </m:r>
                            </m:e>
                            <m:sub>
                              <m:r>
                                <a:rPr lang="en-US" altLang="zh-CN" b="0" i="1" smtClean="0">
                                  <a:latin typeface="Cambria Math" panose="02040503050406030204" pitchFamily="18" charset="0"/>
                                </a:rPr>
                                <m:t>𝑖</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1" i="1" smtClean="0">
                                  <a:latin typeface="Cambria Math" panose="02040503050406030204" pitchFamily="18" charset="0"/>
                                </a:rPr>
                                <m:t>𝒗</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sup>
                          </m:sSubSup>
                        </m:num>
                        <m:den>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𝒑</m:t>
                              </m:r>
                            </m:e>
                            <m:sub>
                              <m:r>
                                <a:rPr lang="en-US" altLang="zh-CN" b="0" i="1" smtClean="0">
                                  <a:latin typeface="Cambria Math" panose="02040503050406030204" pitchFamily="18" charset="0"/>
                                  <a:ea typeface="Cambria Math" panose="02040503050406030204" pitchFamily="18" charset="0"/>
                                </a:rPr>
                                <m:t>𝑖</m:t>
                              </m:r>
                            </m:sub>
                          </m:sSub>
                        </m:num>
                        <m:den>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𝑡</m:t>
                              </m:r>
                            </m:e>
                            <m:sup>
                              <m:r>
                                <a:rPr lang="en-US" altLang="zh-CN" b="0" i="1" smtClean="0">
                                  <a:latin typeface="Cambria Math" panose="02040503050406030204" pitchFamily="18" charset="0"/>
                                  <a:ea typeface="Cambria Math" panose="02040503050406030204" pitchFamily="18" charset="0"/>
                                </a:rPr>
                                <m:t>2</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1" i="1" smtClean="0">
                                  <a:latin typeface="Cambria Math" panose="02040503050406030204" pitchFamily="18" charset="0"/>
                                </a:rPr>
                                <m:t>𝒇</m:t>
                              </m:r>
                            </m:e>
                            <m:sub>
                              <m:r>
                                <a:rPr lang="en-US" altLang="zh-CN" b="0" i="1" smtClean="0">
                                  <a:latin typeface="Cambria Math" panose="02040503050406030204" pitchFamily="18" charset="0"/>
                                </a:rPr>
                                <m:t>𝑒𝑥𝑡</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𝑖</m:t>
                              </m:r>
                            </m:sub>
                          </m:sSub>
                        </m:den>
                      </m:f>
                    </m:oMath>
                  </m:oMathPara>
                </a14:m>
                <a:endParaRPr lang="en-US" altLang="zh-CN" dirty="0"/>
              </a:p>
              <a:p>
                <a:r>
                  <a:rPr lang="zh-CN" altLang="en-US" dirty="0"/>
                  <a:t>把加速度代入高斯最小二乘法中，我们可以得到约束对位置的修正 </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𝑝</m:t>
                    </m:r>
                  </m:oMath>
                </a14:m>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𝑍</m:t>
                      </m:r>
                      <m:r>
                        <a:rPr lang="zh-CN" altLang="en-US">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a:latin typeface="Cambria Math" panose="02040503050406030204" pitchFamily="18" charset="0"/>
                            </a:rPr>
                            <m:t>min</m:t>
                          </m:r>
                        </m:fName>
                        <m:e>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𝒑</m:t>
                                              </m:r>
                                            </m:e>
                                            <m:sub>
                                              <m:r>
                                                <a:rPr lang="en-US" altLang="zh-CN" i="1">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b="1" i="1">
                                                  <a:latin typeface="Cambria Math" panose="02040503050406030204" pitchFamily="18" charset="0"/>
                                                </a:rPr>
                                                <m:t>𝒇</m:t>
                                              </m:r>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r>
                                <a:rPr lang="en-US" altLang="zh-CN" i="1">
                                  <a:latin typeface="Cambria Math" panose="02040503050406030204" pitchFamily="18" charset="0"/>
                                </a:rPr>
                                <m:t>=</m:t>
                              </m:r>
                              <m:r>
                                <m:rPr>
                                  <m:sty m:val="p"/>
                                </m:rPr>
                                <a:rPr lang="en-US" altLang="zh-CN" i="1">
                                  <a:latin typeface="Cambria Math" panose="02040503050406030204" pitchFamily="18" charset="0"/>
                                </a:rPr>
                                <m:t>min</m:t>
                              </m:r>
                            </m:e>
                          </m:nary>
                        </m:e>
                      </m:func>
                      <m:nary>
                        <m:naryPr>
                          <m:chr m:val="∑"/>
                          <m:limLoc m:val="undOvr"/>
                          <m:grow m:val="on"/>
                          <m:supHide m:val="on"/>
                          <m:ctrlPr>
                            <a:rPr lang="zh-CN" altLang="en-US" i="1" smtClean="0">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Cambria Math" panose="02040503050406030204" pitchFamily="18" charset="0"/>
                                            </a:rPr>
                                            <m:t>𝒑</m:t>
                                          </m:r>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𝑡</m:t>
                                          </m:r>
                                        </m:e>
                                        <m:sup>
                                          <m:r>
                                            <a:rPr lang="en-US" altLang="zh-CN" i="1">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r>
                            <a:rPr lang="en-US" altLang="zh-CN" i="1">
                              <a:latin typeface="Cambria Math" panose="02040503050406030204" pitchFamily="18" charset="0"/>
                            </a:rPr>
                            <m:t>=</m:t>
                          </m:r>
                        </m:e>
                      </m:nary>
                      <m:r>
                        <m:rPr>
                          <m:sty m:val="p"/>
                        </m:rPr>
                        <a:rPr lang="en-US" altLang="zh-CN" b="0" i="0" smtClean="0">
                          <a:latin typeface="Cambria Math" panose="02040503050406030204" pitchFamily="18" charset="0"/>
                        </a:rPr>
                        <m:t>min</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m:oMathPara>
                </a14:m>
                <a:endParaRPr lang="en-US" altLang="zh-CN" dirty="0"/>
              </a:p>
              <a:p>
                <a:r>
                  <a:rPr lang="zh-CN" altLang="en-US" dirty="0"/>
                  <a:t>由于求最小值，这里的 </a:t>
                </a:r>
                <a14:m>
                  <m:oMath xmlns:m="http://schemas.openxmlformats.org/officeDocument/2006/math">
                    <m:r>
                      <a:rPr lang="zh-CN" altLang="en-US" i="1"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 可以直接去掉而不会影响结果。同样的，为了后面计算方便，在目标函数前面乘以个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oMath>
                </a14:m>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ea typeface="Cambria Math" panose="02040503050406030204" pitchFamily="18" charset="0"/>
                        </a:rPr>
                        <m:t>Z</m:t>
                      </m:r>
                      <m:r>
                        <a:rPr lang="en-US" altLang="zh-CN" b="0" i="0" smtClean="0">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min</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𝑝</m:t>
                          </m:r>
                        </m:e>
                        <m:sup>
                          <m:r>
                            <a:rPr lang="en-US" altLang="zh-CN" i="1">
                              <a:latin typeface="Cambria Math" panose="02040503050406030204" pitchFamily="18" charset="0"/>
                              <a:ea typeface="Cambria Math" panose="02040503050406030204" pitchFamily="18" charset="0"/>
                            </a:rPr>
                            <m:t>𝑇</m:t>
                          </m:r>
                        </m:sup>
                      </m:sSup>
                      <m:r>
                        <a:rPr lang="en-US" altLang="zh-CN" i="1">
                          <a:latin typeface="Cambria Math" panose="02040503050406030204" pitchFamily="18" charset="0"/>
                          <a:ea typeface="Cambria Math" panose="02040503050406030204" pitchFamily="18" charset="0"/>
                        </a:rPr>
                        <m:t>𝑀</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oMath>
                  </m:oMathPara>
                </a14:m>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rPr>
                        <m:t>=0</m:t>
                      </m:r>
                    </m:oMath>
                  </m:oMathPara>
                </a14:m>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向量场中</a:t>
            </a:r>
            <a:r>
              <a:rPr lang="en-US" altLang="zh-CN" dirty="0"/>
              <a:t>3</a:t>
            </a:r>
            <a:r>
              <a:rPr lang="zh-CN" altLang="en-US" dirty="0"/>
              <a:t>个非常重要的概念：梯度、散度、旋度</a:t>
            </a: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14:m>
                  <m:oMathPara xmlns:m="http://schemas.openxmlformats.org/officeDocument/2006/math">
                    <m:oMathParaPr>
                      <m:jc m:val="centerGroup"/>
                    </m:oMathParaPr>
                    <m:oMath xmlns:m="http://schemas.openxmlformats.org/officeDocument/2006/math">
                      <m:f>
                        <m:fPr>
                          <m:type m:val="noBa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𝑚𝑖𝑛𝑖𝑚𝑖𝑧𝑒</m:t>
                          </m:r>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𝑝</m:t>
                              </m:r>
                            </m:e>
                            <m:sup>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num>
                        <m:den>
                          <m:r>
                            <a:rPr lang="en-US" altLang="zh-CN" b="0" i="1" smtClean="0">
                              <a:latin typeface="Cambria Math" panose="02040503050406030204" pitchFamily="18" charset="0"/>
                            </a:rPr>
                            <m:t>𝑠𝑢𝑏𝑗𝑒𝑐𝑡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𝑡𝑜</m:t>
                          </m:r>
                          <m:r>
                            <a:rPr lang="en-US" altLang="zh-CN" b="0" i="1" smtClean="0">
                              <a:latin typeface="Cambria Math" panose="02040503050406030204" pitchFamily="18" charset="0"/>
                            </a:rPr>
                            <m:t> </m:t>
                          </m:r>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=0</m:t>
                          </m:r>
                        </m:den>
                      </m:f>
                    </m:oMath>
                  </m:oMathPara>
                </a14:m>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14:m>
                  <m:oMath xmlns:m="http://schemas.openxmlformats.org/officeDocument/2006/math">
                    <m:r>
                      <a:rPr lang="en-US" altLang="zh-CN" b="0" i="1" smtClean="0">
                        <a:latin typeface="Cambria Math" panose="02040503050406030204" pitchFamily="18" charset="0"/>
                      </a:rPr>
                      <m:t>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。因此找最优解的时候，就只能在黑色线上找。假如没有黑色线的约束，那么函数</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a14:m>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m:t>
                    </m:r>
                    <m:r>
                      <a:rPr lang="zh-CN" altLang="en-US" b="0" i="1" smtClean="0">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oMath>
                </a14:m>
                <a:r>
                  <a:rPr lang="zh-CN" altLang="en-US" dirty="0"/>
                  <a:t> </a:t>
                </a:r>
                <a:r>
                  <a:rPr lang="en-US" altLang="zh-CN" dirty="0"/>
                  <a:t>:</a:t>
                </a:r>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2</m:t>
                          </m:r>
                        </m:den>
                      </m:f>
                      <m:nary>
                        <m:naryPr>
                          <m:chr m:val="∑"/>
                          <m:limLoc m:val="undOvr"/>
                          <m:grow m:val="on"/>
                          <m:supHide m:val="on"/>
                          <m:ctrlPr>
                            <a:rPr lang="zh-CN" altLang="en-US" i="1">
                              <a:latin typeface="Cambria Math" panose="02040503050406030204" pitchFamily="18" charset="0"/>
                            </a:rPr>
                          </m:ctrlPr>
                        </m:naryPr>
                        <m:sub>
                          <m:r>
                            <a:rPr lang="zh-CN" altLang="en-US"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p>
                              <m:r>
                                <a:rPr lang="zh-CN" altLang="en-US">
                                  <a:latin typeface="Cambria Math" panose="02040503050406030204" pitchFamily="18" charset="0"/>
                                </a:rPr>
                                <m:t>2</m:t>
                              </m:r>
                            </m:sup>
                          </m:sSup>
                        </m:e>
                      </m:nary>
                    </m:oMath>
                  </m:oMathPara>
                </a14:m>
                <a:endParaRPr lang="en-US" altLang="zh-CN" dirty="0"/>
              </a:p>
              <a:p>
                <a:pPr lvl="1"/>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14:m>
                  <m:oMath xmlns:m="http://schemas.openxmlformats.org/officeDocument/2006/math">
                    <m:r>
                      <m:rPr>
                        <m:sty m:val="p"/>
                      </m:rPr>
                      <a:rPr lang="el-GR" altLang="zh-CN" i="1" smtClean="0">
                        <a:latin typeface="Cambria Math" panose="02040503050406030204" pitchFamily="18" charset="0"/>
                      </a:rPr>
                      <m:t>λ</m:t>
                    </m:r>
                    <m:r>
                      <a:rPr lang="el-GR" altLang="zh-CN" i="1" smtClean="0">
                        <a:latin typeface="Cambria Math" panose="02040503050406030204" pitchFamily="18" charset="0"/>
                        <a:ea typeface="Cambria Math" panose="02040503050406030204" pitchFamily="18" charset="0"/>
                      </a:rPr>
                      <m:t>∈</m:t>
                    </m:r>
                    <m:sSup>
                      <m:sSupPr>
                        <m:ctrlPr>
                          <a:rPr lang="el-GR" altLang="zh-CN"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ℝ</m:t>
                        </m:r>
                      </m:e>
                      <m:sup>
                        <m:sSub>
                          <m:sSubPr>
                            <m:ctrlPr>
                              <a:rPr lang="el-GR"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3</m:t>
                            </m:r>
                            <m:r>
                              <m:rPr>
                                <m:sty m:val="p"/>
                              </m:rPr>
                              <a:rPr lang="en-US" altLang="zh-CN" i="1">
                                <a:latin typeface="Cambria Math" panose="02040503050406030204" pitchFamily="18" charset="0"/>
                                <a:ea typeface="Cambria Math" panose="02040503050406030204" pitchFamily="18" charset="0"/>
                              </a:rPr>
                              <m:t>n</m:t>
                            </m:r>
                          </m:e>
                          <m:sub>
                            <m:r>
                              <a:rPr lang="en-US" altLang="zh-CN" b="0" i="1" smtClean="0">
                                <a:latin typeface="Cambria Math" panose="02040503050406030204" pitchFamily="18" charset="0"/>
                                <a:ea typeface="Cambria Math" panose="02040503050406030204" pitchFamily="18" charset="0"/>
                              </a:rPr>
                              <m:t>𝑗</m:t>
                            </m:r>
                          </m:sub>
                        </m:sSub>
                      </m:sup>
                    </m:sSup>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r>
                        <a:rPr lang="en-US" altLang="zh-CN" b="0" i="1" smtClean="0">
                          <a:latin typeface="Cambria Math" panose="02040503050406030204" pitchFamily="18" charset="0"/>
                          <a:ea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=0</m:t>
                      </m:r>
                    </m:oMath>
                  </m:oMathPara>
                </a14:m>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m:rPr>
                          <m:sty m:val="p"/>
                        </m:rPr>
                        <a:rPr lang="el-GR" altLang="zh-CN" b="0" i="1" smtClean="0">
                          <a:latin typeface="Cambria Math" panose="02040503050406030204" pitchFamily="18" charset="0"/>
                          <a:ea typeface="Cambria Math" panose="02040503050406030204" pitchFamily="18" charset="0"/>
                        </a:rPr>
                        <m:t>λ</m:t>
                      </m:r>
                      <m:sSup>
                        <m:sSupPr>
                          <m:ctrlPr>
                            <a:rPr lang="el-GR"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𝑀</m:t>
                          </m:r>
                        </m:e>
                        <m:sup>
                          <m:r>
                            <a:rPr lang="en-US" altLang="zh-CN" b="0" i="1" smtClean="0">
                              <a:latin typeface="Cambria Math" panose="02040503050406030204" pitchFamily="18" charset="0"/>
                              <a:ea typeface="Cambria Math" panose="02040503050406030204" pitchFamily="18" charset="0"/>
                            </a:rPr>
                            <m:t>−1</m:t>
                          </m:r>
                        </m:sup>
                      </m:sSup>
                      <m:r>
                        <m:rPr>
                          <m:sty m:val="p"/>
                        </m:rPr>
                        <a:rPr lang="el-GR"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m:oMathPara>
                </a14:m>
                <a:endParaRPr lang="en-US" altLang="zh-CN" dirty="0"/>
              </a:p>
              <a:p>
                <a:pPr lvl="0"/>
                <a:r>
                  <a:rPr lang="zh-CN" altLang="en-US" sz="1200" b="0" i="0" kern="1200" dirty="0">
                    <a:solidFill>
                      <a:schemeClr val="tx1"/>
                    </a:solidFill>
                    <a:effectLst/>
                    <a:latin typeface="+mn-lt"/>
                    <a:ea typeface="+mn-ea"/>
                    <a:cs typeface="+mn-cs"/>
                  </a:rPr>
                  <a:t>这里我们看到有两个未知数：​</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zh-CN" altLang="en-US" sz="1200" b="0" i="0" kern="1200" dirty="0">
                    <a:solidFill>
                      <a:schemeClr val="tx1"/>
                    </a:solidFill>
                    <a:effectLst/>
                    <a:latin typeface="+mn-lt"/>
                    <a:ea typeface="+mn-ea"/>
                    <a:cs typeface="+mn-cs"/>
                  </a:rPr>
                  <a:t> 和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λ</m:t>
                    </m:r>
                  </m:oMath>
                </a14:m>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1" i="1" smtClean="0">
                        <a:solidFill>
                          <a:schemeClr val="accent6"/>
                        </a:solidFill>
                        <a:latin typeface="Cambria Math" panose="02040503050406030204" pitchFamily="18" charset="0"/>
                        <a:ea typeface="Cambria Math" panose="02040503050406030204" pitchFamily="18" charset="0"/>
                      </a:rPr>
                      <m:t>∆</m:t>
                    </m:r>
                    <m:r>
                      <a:rPr lang="en-US" altLang="zh-CN" b="1" i="1" smtClean="0">
                        <a:solidFill>
                          <a:schemeClr val="accent6"/>
                        </a:solidFill>
                        <a:latin typeface="Cambria Math" panose="02040503050406030204" pitchFamily="18" charset="0"/>
                        <a:ea typeface="Cambria Math" panose="02040503050406030204" pitchFamily="18" charset="0"/>
                      </a:rPr>
                      <m:t>𝒑</m:t>
                    </m:r>
                  </m:oMath>
                </a14:m>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52</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𝒑</m:t>
                    </m:r>
                  </m:oMath>
                </a14:m>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l-GR" altLang="zh-CN" b="0" i="1" smtClean="0">
                              <a:latin typeface="Cambria Math" panose="02040503050406030204" pitchFamily="18" charset="0"/>
                            </a:rPr>
                            <m:t>ω</m:t>
                          </m:r>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𝑖</m:t>
                          </m:r>
                        </m:sub>
                      </m:sSub>
                    </m:oMath>
                  </m:oMathPara>
                </a14:m>
                <a:endParaRPr lang="en-US" altLang="zh-CN" dirty="0"/>
              </a:p>
              <a:p>
                <a:r>
                  <a:rPr lang="zh-CN" altLang="en-US" dirty="0"/>
                  <a:t>这里的 </a:t>
                </a:r>
                <a14:m>
                  <m:oMath xmlns:m="http://schemas.openxmlformats.org/officeDocument/2006/math">
                    <m:r>
                      <m:rPr>
                        <m:sty m:val="p"/>
                      </m:rPr>
                      <a:rPr lang="el-GR" altLang="zh-CN" b="0"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 </m:t>
                    </m:r>
                  </m:oMath>
                </a14:m>
                <a:r>
                  <a:rPr lang="zh-CN" altLang="en-US" dirty="0"/>
                  <a:t>在我们的所有模拟仿真中取值范围是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m:rPr>
                        <m:sty m:val="p"/>
                      </m:rPr>
                      <a:rPr lang="el-GR" altLang="zh-CN" b="0" i="1" smtClean="0">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在实践中，不同约束类型之间的处理是有优先级的。为了实现这个，我们按照约束类型分组，相同约束类型的分成一组。优先级高的约束分组先处理，先求出 </a:t>
            </a:r>
            <a:r>
              <a:rPr lang="en-US" altLang="zh-CN" dirty="0"/>
              <a:t>$\Delta \</a:t>
            </a:r>
            <a:r>
              <a:rPr lang="en-US" altLang="zh-CN" dirty="0" err="1"/>
              <a:t>vec</a:t>
            </a:r>
            <a:r>
              <a:rPr lang="en-US" altLang="zh-CN" dirty="0"/>
              <a:t>{p}_</a:t>
            </a:r>
            <a:r>
              <a:rPr lang="en-US" altLang="zh-CN" dirty="0" err="1"/>
              <a:t>i</a:t>
            </a:r>
            <a:r>
              <a:rPr lang="en-US" altLang="zh-CN" dirty="0"/>
              <a:t>$ </a:t>
            </a:r>
            <a:r>
              <a:rPr lang="zh-CN" altLang="en-US" dirty="0"/>
              <a:t>并把该值累加到原位移 </a:t>
            </a:r>
            <a:r>
              <a:rPr lang="en-US" altLang="zh-CN" dirty="0"/>
              <a:t>$\</a:t>
            </a:r>
            <a:r>
              <a:rPr lang="en-US" altLang="zh-CN" dirty="0" err="1"/>
              <a:t>vec</a:t>
            </a:r>
            <a:r>
              <a:rPr lang="en-US" altLang="zh-CN" dirty="0"/>
              <a:t>{p}_</a:t>
            </a:r>
            <a:r>
              <a:rPr lang="en-US" altLang="zh-CN" dirty="0" err="1"/>
              <a:t>i</a:t>
            </a:r>
            <a:r>
              <a:rPr lang="en-US" altLang="zh-CN" dirty="0"/>
              <a:t>$ </a:t>
            </a:r>
            <a:r>
              <a:rPr lang="zh-CN" altLang="en-US" dirty="0"/>
              <a:t>上，然后再处理其他优先级较低的约束分组。例如：先并行处理密度约束，然后把修正位移应用到原位移上得出新位移 </a:t>
            </a:r>
            <a:r>
              <a:rPr lang="en-US" altLang="zh-CN" dirty="0"/>
              <a:t>$\</a:t>
            </a:r>
            <a:r>
              <a:rPr lang="en-US" altLang="zh-CN" dirty="0" err="1"/>
              <a:t>vec</a:t>
            </a:r>
            <a:r>
              <a:rPr lang="en-US" altLang="zh-CN" dirty="0"/>
              <a:t>{p}^*$ </a:t>
            </a:r>
            <a:r>
              <a:rPr lang="zh-CN" altLang="en-US" dirty="0"/>
              <a:t>，然后再并行处理接触约束。这种方式能加快约束校正也就是加快了收敛速度。</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&gt;</m:t>
                    </m:r>
                    <m:r>
                      <a:rPr lang="en-US" altLang="zh-CN" i="1">
                        <a:latin typeface="Cambria Math" panose="02040503050406030204" pitchFamily="18" charset="0"/>
                      </a:rPr>
                      <m:t>0</m:t>
                    </m:r>
                  </m:oMath>
                </a14:m>
                <a:r>
                  <a:rPr lang="zh-CN" altLang="en-US" sz="1200" b="0" i="0" kern="1200" dirty="0">
                    <a:solidFill>
                      <a:schemeClr val="tx1"/>
                    </a:solidFill>
                    <a:effectLst/>
                    <a:latin typeface="+mn-lt"/>
                    <a:ea typeface="+mn-ea"/>
                    <a:cs typeface="+mn-cs"/>
                  </a:rPr>
                  <a:t> 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14:m>
                  <m:oMath xmlns:m="http://schemas.openxmlformats.org/officeDocument/2006/math">
                    <m:f>
                      <m:fPr>
                        <m:ctrlPr>
                          <a:rPr lang="en-US" altLang="zh-CN"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59</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通过引入弹性势能重新定义</a:t>
            </a:r>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约束，来解决时间步长和迭代次数影响模拟结果刚性表现的问题。</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oMath>
                </a14:m>
                <a:r>
                  <a:rPr lang="zh-CN" altLang="en-US" dirty="0"/>
                  <a:t> 梯度</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梯度是由多元函数生成的向量</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是球面，求向量场通过</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的通量，也就是向量场</a:t>
                </a:r>
                <a:r>
                  <a:rPr lang="en-US" altLang="zh-CN" dirty="0"/>
                  <a:t>A</a:t>
                </a:r>
                <a:r>
                  <a:rPr lang="zh-CN" altLang="en-US" dirty="0"/>
                  <a:t>沿曲面</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的曲面积分除以</a:t>
                </a:r>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a14:m>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旋度也是针对于向量场而言的</a:t>
            </a:r>
            <a:endParaRPr lang="en-US" altLang="zh-CN" dirty="0"/>
          </a:p>
          <a:p>
            <a:endParaRPr lang="en-US" altLang="zh-CN" dirty="0"/>
          </a:p>
          <a:p>
            <a:r>
              <a:rPr lang="zh-CN" altLang="en-US" dirty="0"/>
              <a:t>环流量密度怎么理解呢？</a:t>
            </a:r>
            <a:endParaRPr lang="en-US" altLang="zh-CN" dirty="0"/>
          </a:p>
          <a:p>
            <a:r>
              <a:rPr lang="zh-CN" altLang="en-US" dirty="0"/>
              <a:t>对于空间上的一点</a:t>
            </a:r>
            <a:r>
              <a:rPr lang="en-US" altLang="zh-CN" dirty="0"/>
              <a:t>M</a:t>
            </a:r>
            <a:r>
              <a:rPr lang="zh-CN" altLang="en-US" dirty="0"/>
              <a:t>，以及</a:t>
            </a:r>
            <a:r>
              <a:rPr lang="en-US" altLang="zh-CN" dirty="0"/>
              <a:t>M</a:t>
            </a:r>
            <a:r>
              <a:rPr lang="zh-CN" altLang="en-US" dirty="0"/>
              <a:t>出发的一个向量</a:t>
            </a:r>
            <a:r>
              <a:rPr lang="en-US" altLang="zh-CN" dirty="0"/>
              <a:t>n</a:t>
            </a:r>
            <a:r>
              <a:rPr lang="zh-CN" altLang="en-US" dirty="0"/>
              <a:t>，作一个以</a:t>
            </a:r>
            <a:r>
              <a:rPr lang="en-US" altLang="zh-CN" dirty="0"/>
              <a:t>M</a:t>
            </a:r>
            <a:r>
              <a:rPr lang="zh-CN" altLang="en-US" dirty="0"/>
              <a:t>为中心的一个圆，圆所在的平面与</a:t>
            </a:r>
            <a:r>
              <a:rPr lang="en-US" altLang="zh-CN" dirty="0"/>
              <a:t>n</a:t>
            </a:r>
            <a:r>
              <a:rPr lang="zh-CN" altLang="en-US" dirty="0"/>
              <a:t>垂直，而且圆的边界曲线</a:t>
            </a:r>
            <a:r>
              <a:rPr lang="en-US" altLang="zh-CN" dirty="0"/>
              <a:t>Lr</a:t>
            </a:r>
            <a:r>
              <a:rPr lang="zh-CN" altLang="en-US" dirty="0"/>
              <a:t>的方向与</a:t>
            </a:r>
            <a:r>
              <a:rPr lang="en-US" altLang="zh-CN" dirty="0"/>
              <a:t>n</a:t>
            </a:r>
            <a:r>
              <a:rPr lang="zh-CN" altLang="en-US" dirty="0"/>
              <a:t>的方向，满足右手法则</a:t>
            </a:r>
            <a:endParaRPr lang="en-US" altLang="zh-CN" dirty="0"/>
          </a:p>
          <a:p>
            <a:r>
              <a:rPr lang="zh-CN" altLang="en-US" dirty="0"/>
              <a:t>考虑向量场沿着曲线</a:t>
            </a:r>
            <a:r>
              <a:rPr lang="en-US" altLang="zh-CN" dirty="0"/>
              <a:t>Lr</a:t>
            </a:r>
            <a:r>
              <a:rPr lang="zh-CN" altLang="en-US" dirty="0"/>
              <a:t>的环流量，就是</a:t>
            </a:r>
            <a:endParaRPr lang="en-US" altLang="zh-CN" dirty="0"/>
          </a:p>
          <a:p>
            <a:r>
              <a:rPr lang="zh-CN" altLang="en-US" dirty="0"/>
              <a:t>向量场</a:t>
            </a:r>
            <a:r>
              <a:rPr lang="en-US" altLang="zh-CN" dirty="0"/>
              <a:t>A</a:t>
            </a:r>
            <a:r>
              <a:rPr lang="zh-CN" altLang="en-US" dirty="0"/>
              <a:t>沿曲线</a:t>
            </a:r>
            <a:r>
              <a:rPr lang="en-US" altLang="zh-CN" dirty="0"/>
              <a:t>Lr</a:t>
            </a:r>
            <a:r>
              <a:rPr lang="zh-CN" altLang="en-US" dirty="0"/>
              <a:t>的曲线积分除以</a:t>
            </a:r>
            <a:r>
              <a:rPr lang="en-US" altLang="zh-CN" dirty="0"/>
              <a:t>Lr</a:t>
            </a:r>
            <a:r>
              <a:rPr lang="zh-CN" altLang="en-US" dirty="0"/>
              <a:t>所围成面积，这个就是单位面积的环流量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的时候，比值的极限，可以表示成，</a:t>
            </a:r>
            <a:r>
              <a:rPr lang="en-US" altLang="zh-CN" dirty="0"/>
              <a:t>A</a:t>
            </a:r>
            <a:r>
              <a:rPr lang="zh-CN" altLang="en-US" dirty="0"/>
              <a:t>在</a:t>
            </a:r>
            <a:r>
              <a:rPr lang="en-US" altLang="zh-CN" dirty="0"/>
              <a:t>M</a:t>
            </a:r>
            <a:r>
              <a:rPr lang="zh-CN" altLang="en-US" dirty="0"/>
              <a:t>这一点的旋度与</a:t>
            </a:r>
            <a:r>
              <a:rPr lang="en-US" altLang="zh-CN" dirty="0"/>
              <a:t>n</a:t>
            </a:r>
            <a:r>
              <a:rPr lang="zh-CN" altLang="en-US" dirty="0"/>
              <a:t>的点乘，这就是环流量的密度</a:t>
            </a:r>
            <a:endParaRPr lang="en-US" altLang="zh-CN" dirty="0"/>
          </a:p>
          <a:p>
            <a:endParaRPr lang="en-US" altLang="zh-CN" dirty="0"/>
          </a:p>
          <a:p>
            <a:r>
              <a:rPr lang="zh-CN" altLang="en-US" dirty="0"/>
              <a:t>从这个结论我们可以知道，向量场绕旋度的环流量密度最大</a:t>
            </a:r>
            <a:endParaRPr lang="en-US" altLang="zh-CN" dirty="0"/>
          </a:p>
          <a:p>
            <a:r>
              <a:rPr lang="zh-CN" altLang="en-US" dirty="0"/>
              <a:t>比如考虑，由流动的水所构成的流速场，怎么刻画环流密度的大小呢？把一个轮放在水中，由流动的水带动水轮转动，那么什么时候水轮转动的最快呢？</a:t>
            </a:r>
            <a:endParaRPr lang="en-US" altLang="zh-CN" dirty="0"/>
          </a:p>
          <a:p>
            <a:r>
              <a:rPr lang="zh-CN" altLang="en-US" dirty="0"/>
              <a:t>由上面的结论我们可以知道，当水轮的轴和</a:t>
            </a:r>
            <a:r>
              <a:rPr lang="en-US" altLang="zh-CN" dirty="0"/>
              <a:t>A</a:t>
            </a:r>
            <a:r>
              <a:rPr lang="zh-CN" altLang="en-US" dirty="0"/>
              <a:t>所对应的旋度是一致的时候，这个时候水轮是转动的最快的，因为这个时候它所对应的环流量的密度最大</a:t>
            </a:r>
            <a:endParaRPr lang="en-US" altLang="zh-CN" dirty="0"/>
          </a:p>
          <a:p>
            <a:endParaRPr lang="en-US" altLang="zh-CN" dirty="0"/>
          </a:p>
          <a:p>
            <a:r>
              <a:rPr lang="zh-CN" altLang="en-US" dirty="0"/>
              <a:t>如果流速场是个无旋场的话，我们把水轮放在中间的任何位置，这个水轮都不会发生旋转</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作为散度，它表示梯度场的速度矢量的单位增加值，并且在点  周围的一个球面内都相同。所以拉普拉斯算子表示以某个点为中心的球面上的某个标量函数的平均值，在球面半径增大时增大的速率。</a:t>
            </a: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77153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2021/6/29</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2021/6/29</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2021/6/29</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2021/6/29</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2021/6/29</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2021/6/29</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2021/6/29</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2021/6/29</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2021/6/29</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2021/6/29</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2021/6/29</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1.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crdownload"/></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6.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22.png"/><Relationship Id="rId5" Type="http://schemas.openxmlformats.org/officeDocument/2006/relationships/image" Target="../media/image500.png"/></Relationships>
</file>

<file path=ppt/slides/_rels/slide2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1.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5.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36.crdownload"/><Relationship Id="rId4" Type="http://schemas.openxmlformats.org/officeDocument/2006/relationships/image" Target="../media/image650.png"/></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gif"/></Relationships>
</file>

<file path=ppt/slides/_rels/slide2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69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1.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7.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3.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1.gif"/></Relationships>
</file>

<file path=ppt/slides/_rels/slide3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1.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5.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111.png"/><Relationship Id="rId4" Type="http://schemas.openxmlformats.org/officeDocument/2006/relationships/image" Target="../media/image1050.png"/><Relationship Id="rId9"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35.png"/><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92500"/>
              </a:bodyPr>
              <a:lstStyle/>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928" t="-12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314A8E9-BCE6-40B2-B508-DCB139B60456}"/>
              </a:ext>
            </a:extLst>
          </p:cNvPr>
          <p:cNvSpPr/>
          <p:nvPr/>
        </p:nvSpPr>
        <p:spPr>
          <a:xfrm>
            <a:off x="8297694" y="1955260"/>
            <a:ext cx="894944" cy="515566"/>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i="1">
                            <a:solidFill>
                              <a:srgbClr val="E86E1A"/>
                            </a:solidFill>
                            <a:latin typeface="Cambria Math" panose="02040503050406030204" pitchFamily="18" charset="0"/>
                          </a:rPr>
                          <m:t>   </m:t>
                        </m:r>
                      </m:e>
                    </m:eqArr>
                  </m:oMath>
                </a14:m>
                <a:endParaRPr lang="en-US" altLang="zh-CN" dirty="0"/>
              </a:p>
              <a:p>
                <a:r>
                  <a:rPr lang="zh-CN" altLang="en-US" dirty="0"/>
                  <a:t>如何用压力梯度来更新速度</a:t>
                </a:r>
                <a:endParaRPr lang="en-US" altLang="zh-CN" dirty="0"/>
              </a:p>
              <a:p>
                <a:r>
                  <a:rPr lang="zh-CN" altLang="en-US" dirty="0"/>
                  <a:t>如何评估速度散度</a:t>
                </a:r>
                <a:endParaRPr lang="en-US" altLang="zh-CN" dirty="0"/>
              </a:p>
            </p:txBody>
          </p:sp>
        </mc:Choice>
        <mc:Fallback>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297503" y="1746878"/>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297503" y="1746878"/>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868656" y="4166162"/>
            <a:ext cx="2148576" cy="2373241"/>
            <a:chOff x="8414000" y="3043372"/>
            <a:chExt cx="2642305" cy="2918597"/>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01AEB46C-B23A-41DB-B004-AD9D185FB92B}"/>
                  </a:ext>
                </a:extLst>
              </p:cNvPr>
              <p:cNvSpPr/>
              <p:nvPr/>
            </p:nvSpPr>
            <p:spPr>
              <a:xfrm>
                <a:off x="7867160" y="274497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7867160" y="2744975"/>
                <a:ext cx="2673693" cy="1418593"/>
              </a:xfrm>
              <a:prstGeom prst="rect">
                <a:avLst/>
              </a:prstGeom>
              <a:blipFill>
                <a:blip r:embed="rId20"/>
                <a:stretch>
                  <a:fillRect/>
                </a:stretch>
              </a:blipFill>
              <a:ln w="12700"/>
            </p:spPr>
            <p:txBody>
              <a:bodyPr/>
              <a:lstStyle/>
              <a:p>
                <a:r>
                  <a:rPr lang="zh-CN" altLang="en-US">
                    <a:noFill/>
                  </a:rPr>
                  <a:t> </a:t>
                </a:r>
              </a:p>
            </p:txBody>
          </p:sp>
        </mc:Fallback>
      </mc:AlternateContent>
      <p:cxnSp>
        <p:nvCxnSpPr>
          <p:cNvPr id="46" name="连接符: 肘形 45">
            <a:extLst>
              <a:ext uri="{FF2B5EF4-FFF2-40B4-BE49-F238E27FC236}">
                <a16:creationId xmlns:a16="http://schemas.microsoft.com/office/drawing/2014/main" id="{2218D03C-0079-4168-B57D-2FDAD69D33FC}"/>
              </a:ext>
            </a:extLst>
          </p:cNvPr>
          <p:cNvCxnSpPr>
            <a:cxnSpLocks/>
            <a:stCxn id="5" idx="1"/>
          </p:cNvCxnSpPr>
          <p:nvPr/>
        </p:nvCxnSpPr>
        <p:spPr>
          <a:xfrm rot="10800000" flipV="1">
            <a:off x="8924835" y="2218288"/>
            <a:ext cx="372669" cy="480195"/>
          </a:xfrm>
          <a:prstGeom prst="bentConnector2">
            <a:avLst/>
          </a:prstGeom>
          <a:ln w="539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a:stCxn id="6" idx="2"/>
          </p:cNvCxnSpPr>
          <p:nvPr/>
        </p:nvCxnSpPr>
        <p:spPr>
          <a:xfrm rot="5400000">
            <a:off x="8341268" y="3580903"/>
            <a:ext cx="280074" cy="1445404"/>
          </a:xfrm>
          <a:prstGeom prst="bentConnector2">
            <a:avLst/>
          </a:prstGeom>
          <a:ln w="793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68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up)">
                                      <p:cBhvr>
                                        <p:cTn id="19" dur="500"/>
                                        <p:tgtEl>
                                          <p:spTgt spid="4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right)">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up)">
                                      <p:cBhvr>
                                        <p:cTn id="35" dur="500"/>
                                        <p:tgtEl>
                                          <p:spTgt spid="53"/>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3"/>
          <a:stretch>
            <a:fillRect/>
          </a:stretch>
        </p:blipFill>
        <p:spPr>
          <a:xfrm>
            <a:off x="1087806" y="2431638"/>
            <a:ext cx="6882761" cy="2733388"/>
          </a:xfrm>
          <a:prstGeom prst="rect">
            <a:avLst/>
          </a:prstGeom>
        </p:spPr>
      </p:pic>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00F2C48F-6EF3-4F98-97E5-9E178104A6CD}"/>
                  </a:ext>
                </a:extLst>
              </p:cNvPr>
              <p:cNvSpPr/>
              <p:nvPr/>
            </p:nvSpPr>
            <p:spPr>
              <a:xfrm>
                <a:off x="9663545" y="2431638"/>
                <a:ext cx="1995162" cy="5966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1600" i="1">
                          <a:solidFill>
                            <a:srgbClr val="C00000"/>
                          </a:solidFill>
                          <a:latin typeface="Cambria Math" panose="02040503050406030204" pitchFamily="18" charset="0"/>
                        </a:rPr>
                        <m:t>−</m:t>
                      </m:r>
                      <m:f>
                        <m:fPr>
                          <m:ctrlPr>
                            <a:rPr lang="en-US" altLang="zh-CN" sz="1600" i="1">
                              <a:solidFill>
                                <a:srgbClr val="C00000"/>
                              </a:solidFill>
                              <a:latin typeface="Cambria Math" panose="02040503050406030204" pitchFamily="18" charset="0"/>
                            </a:rPr>
                          </m:ctrlPr>
                        </m:fPr>
                        <m:num>
                          <m:r>
                            <a:rPr lang="en-US" altLang="zh-CN" sz="1600" i="1">
                              <a:solidFill>
                                <a:srgbClr val="C00000"/>
                              </a:solidFill>
                              <a:latin typeface="Cambria Math" panose="02040503050406030204" pitchFamily="18" charset="0"/>
                              <a:ea typeface="Cambria Math" panose="02040503050406030204" pitchFamily="18" charset="0"/>
                            </a:rPr>
                            <m:t>∆</m:t>
                          </m:r>
                          <m:r>
                            <a:rPr lang="en-US" altLang="zh-CN" sz="1600" i="1">
                              <a:solidFill>
                                <a:srgbClr val="C00000"/>
                              </a:solidFill>
                              <a:latin typeface="Cambria Math" panose="02040503050406030204" pitchFamily="18" charset="0"/>
                              <a:ea typeface="Cambria Math" panose="02040503050406030204" pitchFamily="18" charset="0"/>
                            </a:rPr>
                            <m:t>𝑡</m:t>
                          </m:r>
                        </m:num>
                        <m:den>
                          <m:r>
                            <a:rPr lang="zh-CN" altLang="en-US" sz="1600" i="1">
                              <a:solidFill>
                                <a:srgbClr val="C00000"/>
                              </a:solidFill>
                              <a:latin typeface="Cambria Math" panose="02040503050406030204" pitchFamily="18" charset="0"/>
                            </a:rPr>
                            <m:t>𝜌</m:t>
                          </m:r>
                        </m:den>
                      </m:f>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𝑝</m:t>
                      </m:r>
                      <m:r>
                        <a:rPr lang="en-US" altLang="zh-CN"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acc>
                        <m:accPr>
                          <m:chr m:val="⃗"/>
                          <m:ctrlPr>
                            <a:rPr lang="zh-CN" altLang="en-US" sz="1600" i="1">
                              <a:solidFill>
                                <a:srgbClr val="C00000"/>
                              </a:solidFill>
                              <a:latin typeface="Cambria Math" panose="02040503050406030204" pitchFamily="18" charset="0"/>
                            </a:rPr>
                          </m:ctrlPr>
                        </m:accPr>
                        <m:e>
                          <m:r>
                            <a:rPr lang="en-US" altLang="zh-CN" sz="1600" i="1">
                              <a:solidFill>
                                <a:srgbClr val="C00000"/>
                              </a:solidFill>
                              <a:latin typeface="Cambria Math" panose="02040503050406030204" pitchFamily="18" charset="0"/>
                            </a:rPr>
                            <m:t>𝑢</m:t>
                          </m:r>
                        </m:e>
                      </m:acc>
                    </m:oMath>
                  </m:oMathPara>
                </a14:m>
                <a:endParaRPr lang="zh-CN" altLang="en-US" sz="1600" dirty="0"/>
              </a:p>
            </p:txBody>
          </p:sp>
        </mc:Choice>
        <mc:Fallback>
          <p:sp>
            <p:nvSpPr>
              <p:cNvPr id="5" name="矩形 4">
                <a:extLst>
                  <a:ext uri="{FF2B5EF4-FFF2-40B4-BE49-F238E27FC236}">
                    <a16:creationId xmlns:a16="http://schemas.microsoft.com/office/drawing/2014/main" id="{00F2C48F-6EF3-4F98-97E5-9E178104A6CD}"/>
                  </a:ext>
                </a:extLst>
              </p:cNvPr>
              <p:cNvSpPr>
                <a:spLocks noRot="1" noChangeAspect="1" noMove="1" noResize="1" noEditPoints="1" noAdjustHandles="1" noChangeArrowheads="1" noChangeShapeType="1" noTextEdit="1"/>
              </p:cNvSpPr>
              <p:nvPr/>
            </p:nvSpPr>
            <p:spPr>
              <a:xfrm>
                <a:off x="9663545" y="2431638"/>
                <a:ext cx="1995162" cy="5966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A7A656F4-E915-4B9B-BF50-C0FF023C4281}"/>
                  </a:ext>
                </a:extLst>
              </p:cNvPr>
              <p:cNvSpPr/>
              <p:nvPr/>
            </p:nvSpPr>
            <p:spPr>
              <a:xfrm>
                <a:off x="10349811" y="3208808"/>
                <a:ext cx="8965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1"/>
                          </a:solidFill>
                          <a:latin typeface="Cambria Math" panose="02040503050406030204" pitchFamily="18" charset="0"/>
                        </a:rPr>
                        <m:t>𝑨</m:t>
                      </m:r>
                      <m:r>
                        <a:rPr lang="en-US" altLang="zh-CN" sz="1600" b="1" i="1">
                          <a:solidFill>
                            <a:schemeClr val="accent2"/>
                          </a:solidFill>
                          <a:latin typeface="Cambria Math" panose="02040503050406030204" pitchFamily="18" charset="0"/>
                        </a:rPr>
                        <m:t>𝒑</m:t>
                      </m:r>
                      <m:r>
                        <a:rPr lang="en-US" altLang="zh-CN" sz="1600" i="1">
                          <a:latin typeface="Cambria Math" panose="02040503050406030204" pitchFamily="18" charset="0"/>
                        </a:rPr>
                        <m:t>=</m:t>
                      </m:r>
                      <m:r>
                        <a:rPr lang="en-US" altLang="zh-CN" sz="1600" b="1" i="1">
                          <a:latin typeface="Cambria Math" panose="02040503050406030204" pitchFamily="18" charset="0"/>
                        </a:rPr>
                        <m:t>𝒃</m:t>
                      </m:r>
                    </m:oMath>
                  </m:oMathPara>
                </a14:m>
                <a:endParaRPr lang="en-US" altLang="zh-CN" sz="1600" b="1" dirty="0"/>
              </a:p>
            </p:txBody>
          </p:sp>
        </mc:Choice>
        <mc:Fallback>
          <p:sp>
            <p:nvSpPr>
              <p:cNvPr id="6" name="矩形 5">
                <a:extLst>
                  <a:ext uri="{FF2B5EF4-FFF2-40B4-BE49-F238E27FC236}">
                    <a16:creationId xmlns:a16="http://schemas.microsoft.com/office/drawing/2014/main" id="{A7A656F4-E915-4B9B-BF50-C0FF023C4281}"/>
                  </a:ext>
                </a:extLst>
              </p:cNvPr>
              <p:cNvSpPr>
                <a:spLocks noRot="1" noChangeAspect="1" noMove="1" noResize="1" noEditPoints="1" noAdjustHandles="1" noChangeArrowheads="1" noChangeShapeType="1" noTextEdit="1"/>
              </p:cNvSpPr>
              <p:nvPr/>
            </p:nvSpPr>
            <p:spPr>
              <a:xfrm>
                <a:off x="10349811" y="3208808"/>
                <a:ext cx="896592" cy="338554"/>
              </a:xfrm>
              <a:prstGeom prst="rect">
                <a:avLst/>
              </a:prstGeom>
              <a:blipFill>
                <a:blip r:embed="rId5"/>
                <a:stretch>
                  <a:fillRect b="-3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4D55211E-8195-40AC-A228-A2CCA1A08CBC}"/>
                  </a:ext>
                </a:extLst>
              </p:cNvPr>
              <p:cNvSpPr/>
              <p:nvPr/>
            </p:nvSpPr>
            <p:spPr>
              <a:xfrm>
                <a:off x="7678539" y="3727895"/>
                <a:ext cx="4513461" cy="111068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limLow>
                        <m:limLowPr>
                          <m:ctrlPr>
                            <a:rPr lang="en-US" altLang="zh-CN" sz="1600" i="1">
                              <a:solidFill>
                                <a:schemeClr val="accent1"/>
                              </a:solidFill>
                              <a:latin typeface="Cambria Math" panose="02040503050406030204" pitchFamily="18" charset="0"/>
                            </a:rPr>
                          </m:ctrlPr>
                        </m:limLowPr>
                        <m:e>
                          <m:groupChr>
                            <m:groupChrPr>
                              <m:chr m:val="⏟"/>
                              <m:ctrlPr>
                                <a:rPr lang="en-US" altLang="zh-CN" sz="1600" i="1">
                                  <a:solidFill>
                                    <a:schemeClr val="accent1"/>
                                  </a:solidFill>
                                  <a:latin typeface="Cambria Math" panose="02040503050406030204" pitchFamily="18" charset="0"/>
                                </a:rPr>
                              </m:ctrlPr>
                            </m:groupChrPr>
                            <m:e>
                              <m:d>
                                <m:dPr>
                                  <m:begChr m:val="["/>
                                  <m:endChr m:val="]"/>
                                  <m:ctrlPr>
                                    <a:rPr lang="en-US" altLang="zh-CN" sz="1600" i="1">
                                      <a:solidFill>
                                        <a:schemeClr val="accent1"/>
                                      </a:solidFill>
                                      <a:latin typeface="Cambria Math" panose="02040503050406030204" pitchFamily="18" charset="0"/>
                                    </a:rPr>
                                  </m:ctrlPr>
                                </m:dPr>
                                <m:e>
                                  <m:m>
                                    <m:mPr>
                                      <m:mcs>
                                        <m:mc>
                                          <m:mcPr>
                                            <m:count m:val="3"/>
                                            <m:mcJc m:val="center"/>
                                          </m:mcPr>
                                        </m:mc>
                                      </m:mcs>
                                      <m:ctrlPr>
                                        <a:rPr lang="en-US" altLang="zh-CN" sz="1600" i="1">
                                          <a:solidFill>
                                            <a:schemeClr val="accent1"/>
                                          </a:solidFill>
                                          <a:latin typeface="Cambria Math" panose="02040503050406030204" pitchFamily="18" charset="0"/>
                                        </a:rPr>
                                      </m:ctrlPr>
                                    </m:mP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r>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m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rgbClr val="C00000"/>
                              </a:solidFill>
                              <a:latin typeface="Cambria Math" panose="02040503050406030204" pitchFamily="18" charset="0"/>
                            </a:rPr>
                            <m:t>𝑂</m:t>
                          </m:r>
                          <m:r>
                            <a:rPr lang="en-US" altLang="zh-CN" sz="1600" i="1">
                              <a:solidFill>
                                <a:srgbClr val="C00000"/>
                              </a:solidFill>
                              <a:latin typeface="Cambria Math" panose="02040503050406030204" pitchFamily="18" charset="0"/>
                            </a:rPr>
                            <m:t>(</m:t>
                          </m:r>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𝑚</m:t>
                              </m:r>
                            </m:e>
                            <m:sup>
                              <m:r>
                                <a:rPr lang="en-US" altLang="zh-CN" sz="1600" i="1">
                                  <a:solidFill>
                                    <a:srgbClr val="C00000"/>
                                  </a:solidFill>
                                  <a:latin typeface="Cambria Math" panose="02040503050406030204" pitchFamily="18" charset="0"/>
                                </a:rPr>
                                <m:t>2</m:t>
                              </m:r>
                            </m:sup>
                          </m:sSup>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𝑛</m:t>
                              </m:r>
                            </m:e>
                            <m:sup>
                              <m:r>
                                <a:rPr lang="en-US" altLang="zh-CN" sz="1600" i="1">
                                  <a:solidFill>
                                    <a:srgbClr val="C00000"/>
                                  </a:solidFill>
                                  <a:latin typeface="Cambria Math" panose="02040503050406030204" pitchFamily="18" charset="0"/>
                                </a:rPr>
                                <m:t>2</m:t>
                              </m:r>
                            </m:sup>
                          </m:sSup>
                          <m:r>
                            <a:rPr lang="en-US" altLang="zh-CN" sz="1600" i="1">
                              <a:solidFill>
                                <a:srgbClr val="C00000"/>
                              </a:solidFill>
                              <a:latin typeface="Cambria Math" panose="02040503050406030204" pitchFamily="18" charset="0"/>
                            </a:rPr>
                            <m:t>)</m:t>
                          </m:r>
                          <m:r>
                            <m:rPr>
                              <m:nor/>
                            </m:rPr>
                            <a:rPr lang="zh-CN" altLang="en-US" sz="1600" dirty="0">
                              <a:solidFill>
                                <a:srgbClr val="C00000"/>
                              </a:solidFill>
                            </a:rPr>
                            <m:t> </m:t>
                          </m:r>
                        </m:lim>
                      </m:limLow>
                      <m:limLow>
                        <m:limLowPr>
                          <m:ctrlPr>
                            <a:rPr lang="en-US" altLang="zh-CN" sz="1600" i="1">
                              <a:solidFill>
                                <a:schemeClr val="accent2"/>
                              </a:solidFill>
                              <a:latin typeface="Cambria Math" panose="02040503050406030204" pitchFamily="18" charset="0"/>
                            </a:rPr>
                          </m:ctrlPr>
                        </m:limLowPr>
                        <m:e>
                          <m:groupChr>
                            <m:groupChrPr>
                              <m:chr m:val="⏟"/>
                              <m:ctrlPr>
                                <a:rPr lang="en-US" altLang="zh-CN" sz="1600" i="1">
                                  <a:solidFill>
                                    <a:schemeClr val="accent2"/>
                                  </a:solidFill>
                                  <a:latin typeface="Cambria Math" panose="02040503050406030204" pitchFamily="18" charset="0"/>
                                </a:rPr>
                              </m:ctrlPr>
                            </m:groupChrPr>
                            <m:e>
                              <m:d>
                                <m:dPr>
                                  <m:begChr m:val="["/>
                                  <m:endChr m:val="]"/>
                                  <m:ctrlPr>
                                    <a:rPr lang="en-US" altLang="zh-CN" sz="1600" i="1">
                                      <a:solidFill>
                                        <a:schemeClr val="accent2"/>
                                      </a:solidFill>
                                      <a:latin typeface="Cambria Math" panose="02040503050406030204" pitchFamily="18" charset="0"/>
                                    </a:rPr>
                                  </m:ctrlPr>
                                </m:dPr>
                                <m:e>
                                  <m:m>
                                    <m:mPr>
                                      <m:mcs>
                                        <m:mc>
                                          <m:mcPr>
                                            <m:count m:val="1"/>
                                            <m:mcJc m:val="center"/>
                                          </m:mcPr>
                                        </m:mc>
                                      </m:mcs>
                                      <m:ctrlPr>
                                        <a:rPr lang="en-US" altLang="zh-CN" sz="1600" i="1">
                                          <a:solidFill>
                                            <a:schemeClr val="accent2"/>
                                          </a:solidFill>
                                          <a:latin typeface="Cambria Math" panose="02040503050406030204" pitchFamily="18" charset="0"/>
                                        </a:rPr>
                                      </m:ctrlPr>
                                    </m:mP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1600" i="1">
                                            <a:solidFill>
                                              <a:schemeClr val="accent2"/>
                                            </a:solidFill>
                                            <a:latin typeface="Cambria Math" panose="02040503050406030204" pitchFamily="18" charset="0"/>
                                          </a:rPr>
                                          <m:t>⋮</m:t>
                                        </m:r>
                                      </m:e>
                                    </m:m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chemeClr val="accent2"/>
                              </a:solidFill>
                              <a:latin typeface="Cambria Math" panose="02040503050406030204" pitchFamily="18" charset="0"/>
                              <a:ea typeface="Cambria Math" panose="02040503050406030204" pitchFamily="18" charset="0"/>
                            </a:rPr>
                            <m:t>𝑂</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r>
                            <a:rPr lang="en-US" altLang="zh-CN" sz="1600" i="1">
                              <a:solidFill>
                                <a:schemeClr val="accent2"/>
                              </a:solidFill>
                              <a:latin typeface="Cambria Math" panose="02040503050406030204" pitchFamily="18" charset="0"/>
                              <a:ea typeface="Cambria Math" panose="02040503050406030204" pitchFamily="18" charset="0"/>
                            </a:rPr>
                            <m:t>)</m:t>
                          </m:r>
                        </m:lim>
                      </m:limLow>
                      <m:r>
                        <a:rPr lang="en-US" altLang="zh-CN" sz="1600" i="1">
                          <a:latin typeface="Cambria Math" panose="02040503050406030204" pitchFamily="18" charset="0"/>
                          <a:ea typeface="Cambria Math" panose="02040503050406030204" pitchFamily="18" charset="0"/>
                        </a:rPr>
                        <m:t>=</m:t>
                      </m:r>
                      <m:limLow>
                        <m:limLowPr>
                          <m:ctrlPr>
                            <a:rPr lang="en-US" altLang="zh-CN" sz="1600" i="1">
                              <a:latin typeface="Cambria Math" panose="02040503050406030204" pitchFamily="18" charset="0"/>
                              <a:ea typeface="Cambria Math" panose="02040503050406030204" pitchFamily="18" charset="0"/>
                            </a:rPr>
                          </m:ctrlPr>
                        </m:limLowPr>
                        <m:e>
                          <m:groupChr>
                            <m:groupChrPr>
                              <m:chr m:val="⏟"/>
                              <m:ctrlPr>
                                <a:rPr lang="en-US" altLang="zh-CN" sz="1600" i="1">
                                  <a:latin typeface="Cambria Math" panose="02040503050406030204" pitchFamily="18" charset="0"/>
                                  <a:ea typeface="Cambria Math" panose="02040503050406030204" pitchFamily="18" charset="0"/>
                                </a:rPr>
                              </m:ctrlPr>
                            </m:groupChrPr>
                            <m:e>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ea typeface="Cambria Math" panose="02040503050406030204" pitchFamily="18" charset="0"/>
                                              </a:rPr>
                                            </m:ctrlPr>
                                          </m:sSubP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0,0</m:t>
                                            </m:r>
                                          </m:sub>
                                        </m:sSub>
                                      </m:e>
                                    </m:mr>
                                    <m:mr>
                                      <m:e>
                                        <m:r>
                                          <m:rPr>
                                            <m:brk m:alnAt="7"/>
                                          </m:rPr>
                                          <a:rPr lang="en-US" altLang="zh-CN" sz="1600" i="1">
                                            <a:latin typeface="Cambria Math" panose="02040503050406030204" pitchFamily="18" charset="0"/>
                                          </a:rPr>
                                          <m:t>⋮</m:t>
                                        </m:r>
                                      </m:e>
                                    </m:mr>
                                    <m:m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b>
                                        </m:sSub>
                                      </m:e>
                                    </m:mr>
                                  </m:m>
                                </m:e>
                              </m:d>
                            </m:e>
                          </m:groupChr>
                        </m:e>
                        <m:lim>
                          <m:r>
                            <a:rPr lang="en-US" altLang="zh-CN" sz="1600" i="1">
                              <a:latin typeface="Cambria Math" panose="02040503050406030204" pitchFamily="18" charset="0"/>
                              <a:ea typeface="Cambria Math" panose="02040503050406030204" pitchFamily="18" charset="0"/>
                            </a:rPr>
                            <m:t>𝑂</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i="1">
                              <a:latin typeface="Cambria Math" panose="02040503050406030204" pitchFamily="18" charset="0"/>
                              <a:ea typeface="Cambria Math" panose="02040503050406030204" pitchFamily="18" charset="0"/>
                            </a:rPr>
                            <m:t>)</m:t>
                          </m:r>
                        </m:lim>
                      </m:limLow>
                    </m:oMath>
                  </m:oMathPara>
                </a14:m>
                <a:endParaRPr lang="zh-CN" altLang="en-US" sz="1600" dirty="0"/>
              </a:p>
            </p:txBody>
          </p:sp>
        </mc:Choice>
        <mc:Fallback>
          <p:sp>
            <p:nvSpPr>
              <p:cNvPr id="7" name="矩形 6">
                <a:extLst>
                  <a:ext uri="{FF2B5EF4-FFF2-40B4-BE49-F238E27FC236}">
                    <a16:creationId xmlns:a16="http://schemas.microsoft.com/office/drawing/2014/main" id="{4D55211E-8195-40AC-A228-A2CCA1A08CBC}"/>
                  </a:ext>
                </a:extLst>
              </p:cNvPr>
              <p:cNvSpPr>
                <a:spLocks noRot="1" noChangeAspect="1" noMove="1" noResize="1" noEditPoints="1" noAdjustHandles="1" noChangeArrowheads="1" noChangeShapeType="1" noTextEdit="1"/>
              </p:cNvSpPr>
              <p:nvPr/>
            </p:nvSpPr>
            <p:spPr>
              <a:xfrm>
                <a:off x="7678539" y="3727895"/>
                <a:ext cx="4513461" cy="111068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99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07981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07981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F66E30B0-0DDA-452D-8580-06DEC19716AF}"/>
              </a:ext>
            </a:extLst>
          </p:cNvPr>
          <p:cNvPicPr>
            <a:picLocks noChangeAspect="1"/>
          </p:cNvPicPr>
          <p:nvPr/>
        </p:nvPicPr>
        <p:blipFill>
          <a:blip r:embed="rId3"/>
          <a:stretch>
            <a:fillRect/>
          </a:stretch>
        </p:blipFill>
        <p:spPr>
          <a:xfrm>
            <a:off x="7985760" y="4549925"/>
            <a:ext cx="2324100" cy="1874854"/>
          </a:xfrm>
          <a:prstGeom prst="rect">
            <a:avLst/>
          </a:prstGeom>
        </p:spPr>
      </p:pic>
      <p:pic>
        <p:nvPicPr>
          <p:cNvPr id="6" name="图片 5">
            <a:extLst>
              <a:ext uri="{FF2B5EF4-FFF2-40B4-BE49-F238E27FC236}">
                <a16:creationId xmlns:a16="http://schemas.microsoft.com/office/drawing/2014/main" id="{60A45555-F215-403F-8298-6A7EC742A247}"/>
              </a:ext>
            </a:extLst>
          </p:cNvPr>
          <p:cNvPicPr>
            <a:picLocks noChangeAspect="1"/>
          </p:cNvPicPr>
          <p:nvPr/>
        </p:nvPicPr>
        <p:blipFill>
          <a:blip r:embed="rId4"/>
          <a:stretch>
            <a:fillRect/>
          </a:stretch>
        </p:blipFill>
        <p:spPr>
          <a:xfrm>
            <a:off x="7985760" y="2587965"/>
            <a:ext cx="2324100" cy="1847660"/>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边界粒子体积大小对液体密度的影响：</a:t>
                </a:r>
                <a14:m>
                  <m:oMath xmlns:m="http://schemas.openxmlformats.org/officeDocument/2006/math">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𝑉</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两个液体粒子之间的压力：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b="0" i="1" smtClean="0">
                                <a:latin typeface="Cambria Math" panose="02040503050406030204" pitchFamily="18" charset="0"/>
                              </a:rPr>
                              <m:t>𝑗</m:t>
                            </m:r>
                          </m:sub>
                        </m:sSub>
                      </m:num>
                      <m:den>
                        <m:sSub>
                          <m:sSubPr>
                            <m:ctrlPr>
                              <a:rPr lang="en-US" altLang="zh-CN" sz="1800" b="0" i="1" smtClean="0">
                                <a:latin typeface="Cambria Math" panose="02040503050406030204" pitchFamily="18" charset="0"/>
                              </a:rPr>
                            </m:ctrlPr>
                          </m:sSubPr>
                          <m:e>
                            <m:r>
                              <a:rPr lang="zh-CN" altLang="en-US" sz="1800" b="0" i="1" smtClean="0">
                                <a:latin typeface="Cambria Math" panose="02040503050406030204" pitchFamily="18" charset="0"/>
                              </a:rPr>
                              <m:t>𝜌</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b="0" i="1" smtClean="0">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r>
                              <a:rPr lang="en-US" altLang="zh-CN" sz="1800" b="0" i="1" smtClean="0">
                                <a:latin typeface="Cambria Math" panose="02040503050406030204" pitchFamily="18" charset="0"/>
                              </a:rPr>
                              <m:t>𝑥</m:t>
                            </m:r>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r>
                              <a:rPr lang="en-US" altLang="zh-CN" sz="1800" i="1">
                                <a:latin typeface="Cambria Math" panose="02040503050406030204" pitchFamily="18" charset="0"/>
                              </a:rPr>
                              <m:t>𝑥</m:t>
                            </m:r>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a:latin typeface="Cambria Math" panose="02040503050406030204" pitchFamily="18" charset="0"/>
                          </a:rPr>
                        </m:ctrlPr>
                      </m:sSubPr>
                      <m:e>
                        <m:r>
                          <m:rPr>
                            <m:sty m:val="p"/>
                          </m:rPr>
                          <a:rPr lang="el-GR" altLang="zh-CN" sz="1800" i="1">
                            <a:latin typeface="Cambria Math" panose="02040503050406030204" pitchFamily="18" charset="0"/>
                            <a:ea typeface="Cambria Math" panose="02040503050406030204" pitchFamily="18" charset="0"/>
                          </a:rPr>
                          <m:t>Ψ</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Sub>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r>
                              <a:rPr lang="en-US" altLang="zh-CN" sz="1800" i="1">
                                <a:latin typeface="Cambria Math" panose="02040503050406030204" pitchFamily="18" charset="0"/>
                              </a:rPr>
                              <m:t>0</m:t>
                            </m:r>
                          </m:sub>
                        </m:sSub>
                      </m:e>
                    </m:d>
                    <m:r>
                      <a:rPr lang="en-US" altLang="zh-CN" sz="1800" i="1">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𝑝</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num>
                      <m:den>
                        <m:sSubSup>
                          <m:sSubSupPr>
                            <m:ctrlPr>
                              <a:rPr lang="en-US" altLang="zh-CN" sz="1800" i="1">
                                <a:latin typeface="Cambria Math" panose="02040503050406030204" pitchFamily="18" charset="0"/>
                              </a:rPr>
                            </m:ctrlPr>
                          </m:sSubSup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6"/>
                                        </p:tgtEl>
                                        <p:attrNameLst>
                                          <p:attrName>style.visibility</p:attrName>
                                        </p:attrNameLst>
                                      </p:cBhvr>
                                      <p:to>
                                        <p:strVal val="visible"/>
                                      </p:to>
                                    </p:set>
                                    <p:animEffect transition="in" filter="fade">
                                      <p:cBhvr>
                                        <p:cTn id="23" dur="500"/>
                                        <p:tgtEl>
                                          <p:spTgt spid="1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fade">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离散化</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移动简单</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a:p>
            <a:pPr lvl="1"/>
            <a:r>
              <a:rPr lang="zh-CN" altLang="en-US" dirty="0"/>
              <a:t>离散化</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7086552" y="4655761"/>
            <a:ext cx="3089079" cy="1996171"/>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588402" y="4576241"/>
            <a:ext cx="3089088" cy="2069865"/>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9495"/>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849"/>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300595"/>
            <a:ext cx="342496" cy="342496"/>
          </a:xfrm>
          <a:prstGeom prst="rect">
            <a:avLst/>
          </a:prstGeom>
        </p:spPr>
      </p:pic>
      <p:pic>
        <p:nvPicPr>
          <p:cNvPr id="119" name="图片 118" descr="图标&#10;&#10;描述已自动生成">
            <a:extLst>
              <a:ext uri="{FF2B5EF4-FFF2-40B4-BE49-F238E27FC236}">
                <a16:creationId xmlns:a16="http://schemas.microsoft.com/office/drawing/2014/main" id="{DBDC66D6-ABE1-4704-A831-3D1BF87B20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212513"/>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3668472"/>
            <a:ext cx="342496" cy="342496"/>
          </a:xfrm>
          <a:prstGeom prst="rect">
            <a:avLst/>
          </a:prstGeom>
        </p:spPr>
      </p:pic>
      <p:pic>
        <p:nvPicPr>
          <p:cNvPr id="121" name="图片 120" descr="图标&#10;&#10;描述已自动生成">
            <a:extLst>
              <a:ext uri="{FF2B5EF4-FFF2-40B4-BE49-F238E27FC236}">
                <a16:creationId xmlns:a16="http://schemas.microsoft.com/office/drawing/2014/main" id="{FB6C12DF-36D8-4BA2-BDF5-DBE76530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3229672"/>
            <a:ext cx="342496" cy="342496"/>
          </a:xfrm>
          <a:prstGeom prst="rect">
            <a:avLst/>
          </a:prstGeom>
        </p:spPr>
      </p:pic>
      <p:pic>
        <p:nvPicPr>
          <p:cNvPr id="122" name="图片 121" descr="图标&#10;&#10;描述已自动生成">
            <a:extLst>
              <a:ext uri="{FF2B5EF4-FFF2-40B4-BE49-F238E27FC236}">
                <a16:creationId xmlns:a16="http://schemas.microsoft.com/office/drawing/2014/main" id="{2299AE3B-91E7-4491-A6DA-281DED87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0939" y="412443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660" y="4056544"/>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0939" y="2756554"/>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t>“岿然不动”</a:t>
            </a:r>
            <a:endParaRPr lang="en-US" altLang="zh-CN" dirty="0"/>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“随波逐流”</a:t>
            </a:r>
            <a:endParaRPr lang="en-US" altLang="zh-CN" dirty="0"/>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chemeClr val="accent6"/>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xmlns="">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chemeClr val="accent6"/>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r>
              <a:rPr lang="zh-CN" altLang="en-US" dirty="0"/>
              <a:t>千禧年七大数学难题之一</a:t>
            </a:r>
            <a:endParaRPr lang="en-US" altLang="zh-CN" dirty="0"/>
          </a:p>
          <a:p>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70060" y="2557778"/>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70060" y="5104223"/>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027265" y="3527454"/>
            <a:ext cx="4255935" cy="2691449"/>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26758</TotalTime>
  <Words>9364</Words>
  <Application>Microsoft Office PowerPoint</Application>
  <PresentationFormat>宽屏</PresentationFormat>
  <Paragraphs>994</Paragraphs>
  <Slides>62</Slides>
  <Notes>45</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62</vt:i4>
      </vt:variant>
    </vt:vector>
  </HeadingPairs>
  <TitlesOfParts>
    <vt:vector size="71"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570</cp:revision>
  <dcterms:created xsi:type="dcterms:W3CDTF">2021-05-31T06:56:37Z</dcterms:created>
  <dcterms:modified xsi:type="dcterms:W3CDTF">2021-06-29T07:19:02Z</dcterms:modified>
</cp:coreProperties>
</file>